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95"/>
  </p:notesMasterIdLst>
  <p:sldIdLst>
    <p:sldId id="758" r:id="rId2"/>
    <p:sldId id="761" r:id="rId3"/>
    <p:sldId id="760" r:id="rId4"/>
    <p:sldId id="759" r:id="rId5"/>
    <p:sldId id="751" r:id="rId6"/>
    <p:sldId id="752" r:id="rId7"/>
    <p:sldId id="753" r:id="rId8"/>
    <p:sldId id="642" r:id="rId9"/>
    <p:sldId id="754" r:id="rId10"/>
    <p:sldId id="643" r:id="rId11"/>
    <p:sldId id="644" r:id="rId12"/>
    <p:sldId id="646" r:id="rId13"/>
    <p:sldId id="647" r:id="rId14"/>
    <p:sldId id="648" r:id="rId15"/>
    <p:sldId id="649" r:id="rId16"/>
    <p:sldId id="650" r:id="rId17"/>
    <p:sldId id="651" r:id="rId18"/>
    <p:sldId id="755" r:id="rId19"/>
    <p:sldId id="652" r:id="rId20"/>
    <p:sldId id="653" r:id="rId21"/>
    <p:sldId id="756" r:id="rId22"/>
    <p:sldId id="695" r:id="rId23"/>
    <p:sldId id="668" r:id="rId24"/>
    <p:sldId id="703" r:id="rId25"/>
    <p:sldId id="702" r:id="rId26"/>
    <p:sldId id="701" r:id="rId27"/>
    <p:sldId id="700" r:id="rId28"/>
    <p:sldId id="699" r:id="rId29"/>
    <p:sldId id="698" r:id="rId30"/>
    <p:sldId id="697" r:id="rId31"/>
    <p:sldId id="669" r:id="rId32"/>
    <p:sldId id="705" r:id="rId33"/>
    <p:sldId id="704" r:id="rId34"/>
    <p:sldId id="673" r:id="rId35"/>
    <p:sldId id="757" r:id="rId36"/>
    <p:sldId id="712" r:id="rId37"/>
    <p:sldId id="711" r:id="rId38"/>
    <p:sldId id="710" r:id="rId39"/>
    <p:sldId id="709" r:id="rId40"/>
    <p:sldId id="708" r:id="rId41"/>
    <p:sldId id="707" r:id="rId42"/>
    <p:sldId id="706" r:id="rId43"/>
    <p:sldId id="676" r:id="rId44"/>
    <p:sldId id="714" r:id="rId45"/>
    <p:sldId id="713" r:id="rId46"/>
    <p:sldId id="677" r:id="rId47"/>
    <p:sldId id="715" r:id="rId48"/>
    <p:sldId id="716" r:id="rId49"/>
    <p:sldId id="679" r:id="rId50"/>
    <p:sldId id="721" r:id="rId51"/>
    <p:sldId id="720" r:id="rId52"/>
    <p:sldId id="719" r:id="rId53"/>
    <p:sldId id="718" r:id="rId54"/>
    <p:sldId id="717" r:id="rId55"/>
    <p:sldId id="678" r:id="rId56"/>
    <p:sldId id="723" r:id="rId57"/>
    <p:sldId id="722" r:id="rId58"/>
    <p:sldId id="680" r:id="rId59"/>
    <p:sldId id="729" r:id="rId60"/>
    <p:sldId id="728" r:id="rId61"/>
    <p:sldId id="727" r:id="rId62"/>
    <p:sldId id="726" r:id="rId63"/>
    <p:sldId id="725" r:id="rId64"/>
    <p:sldId id="724" r:id="rId65"/>
    <p:sldId id="681" r:id="rId66"/>
    <p:sldId id="734" r:id="rId67"/>
    <p:sldId id="733" r:id="rId68"/>
    <p:sldId id="732" r:id="rId69"/>
    <p:sldId id="731" r:id="rId70"/>
    <p:sldId id="682" r:id="rId71"/>
    <p:sldId id="738" r:id="rId72"/>
    <p:sldId id="737" r:id="rId73"/>
    <p:sldId id="736" r:id="rId74"/>
    <p:sldId id="735" r:id="rId75"/>
    <p:sldId id="683" r:id="rId76"/>
    <p:sldId id="740" r:id="rId77"/>
    <p:sldId id="739" r:id="rId78"/>
    <p:sldId id="627" r:id="rId79"/>
    <p:sldId id="748" r:id="rId80"/>
    <p:sldId id="747" r:id="rId81"/>
    <p:sldId id="692" r:id="rId82"/>
    <p:sldId id="750" r:id="rId83"/>
    <p:sldId id="749" r:id="rId84"/>
    <p:sldId id="693" r:id="rId85"/>
    <p:sldId id="743" r:id="rId86"/>
    <p:sldId id="742" r:id="rId87"/>
    <p:sldId id="741" r:id="rId88"/>
    <p:sldId id="690" r:id="rId89"/>
    <p:sldId id="744" r:id="rId90"/>
    <p:sldId id="624" r:id="rId91"/>
    <p:sldId id="746" r:id="rId92"/>
    <p:sldId id="745" r:id="rId93"/>
    <p:sldId id="684" r:id="rId94"/>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000"/>
    <a:srgbClr val="33CC33"/>
    <a:srgbClr val="003366"/>
    <a:srgbClr val="FF99CC"/>
    <a:srgbClr val="009999"/>
    <a:srgbClr val="99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3" autoAdjust="0"/>
    <p:restoredTop sz="85317" autoAdjust="0"/>
  </p:normalViewPr>
  <p:slideViewPr>
    <p:cSldViewPr>
      <p:cViewPr varScale="1">
        <p:scale>
          <a:sx n="72" d="100"/>
          <a:sy n="72" d="100"/>
        </p:scale>
        <p:origin x="1579" y="67"/>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50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3C72B1A4-41C3-4390-BC6A-7FAF1808887E}" type="datetimeFigureOut">
              <a:rPr lang="en-US"/>
              <a:pPr>
                <a:defRPr/>
              </a:pPr>
              <a:t>11/4/2022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033B7CD-79C9-4246-8412-22C6830BF555}" type="slidenum">
              <a:rPr lang="en-US"/>
              <a:pPr>
                <a:defRPr/>
              </a:pPr>
              <a:t>‹#›</a:t>
            </a:fld>
            <a:endParaRPr lang="en-US"/>
          </a:p>
        </p:txBody>
      </p:sp>
    </p:spTree>
    <p:extLst>
      <p:ext uri="{BB962C8B-B14F-4D97-AF65-F5344CB8AC3E}">
        <p14:creationId xmlns:p14="http://schemas.microsoft.com/office/powerpoint/2010/main" val="3746205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next two slides were brought on by guest speaker (Olivia), who showed some orbital contributions. May not show these otherwise.</a:t>
            </a:r>
          </a:p>
        </p:txBody>
      </p:sp>
      <p:sp>
        <p:nvSpPr>
          <p:cNvPr id="4" name="Slide Number Placeholder 3"/>
          <p:cNvSpPr>
            <a:spLocks noGrp="1"/>
          </p:cNvSpPr>
          <p:nvPr>
            <p:ph type="sldNum" sz="quarter" idx="5"/>
          </p:nvPr>
        </p:nvSpPr>
        <p:spPr/>
        <p:txBody>
          <a:bodyPr/>
          <a:lstStyle/>
          <a:p>
            <a:pPr>
              <a:defRPr/>
            </a:pPr>
            <a:fld id="{8033B7CD-79C9-4246-8412-22C6830BF555}" type="slidenum">
              <a:rPr lang="en-US" smtClean="0"/>
              <a:pPr>
                <a:defRPr/>
              </a:pPr>
              <a:t>2</a:t>
            </a:fld>
            <a:endParaRPr lang="en-US"/>
          </a:p>
        </p:txBody>
      </p:sp>
    </p:spTree>
    <p:extLst>
      <p:ext uri="{BB962C8B-B14F-4D97-AF65-F5344CB8AC3E}">
        <p14:creationId xmlns:p14="http://schemas.microsoft.com/office/powerpoint/2010/main" val="1253272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*Disclaimer: I’m not a theorist. However, that fact might be useful when first introducing this topic because I’m almost guaranteed to get too deep into the details. If you want to learn more about these methods, I recommend various solid state books (such as Chapters 10 and 11 in Ashcroft) or the next condensed matter class 772. For any non-condensed matter physicist that maybe doesn’t want to actually take the course, you can always ask to audit it! Better than nothing. </a:t>
            </a:r>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23</a:t>
            </a:fld>
            <a:endParaRPr lang="en-US"/>
          </a:p>
        </p:txBody>
      </p:sp>
    </p:spTree>
    <p:extLst>
      <p:ext uri="{BB962C8B-B14F-4D97-AF65-F5344CB8AC3E}">
        <p14:creationId xmlns:p14="http://schemas.microsoft.com/office/powerpoint/2010/main" val="4244159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by writing down a separate S.E.</a:t>
            </a:r>
            <a:r>
              <a:rPr lang="en-US" baseline="0" dirty="0"/>
              <a:t> for each electron we’ve already made a h</a:t>
            </a:r>
            <a:r>
              <a:rPr lang="en-US" dirty="0"/>
              <a:t>uge simplification of many</a:t>
            </a:r>
            <a:r>
              <a:rPr lang="en-US" baseline="0" dirty="0"/>
              <a:t> interacting electrons. In reality, each electron cannot be described by a wave function determined by a single particle Schrodinger equation, independent of all others. </a:t>
            </a:r>
          </a:p>
          <a:p>
            <a:r>
              <a:rPr lang="en-US" baseline="0" dirty="0"/>
              <a:t>When you get the same result back, it’s call self consistency</a:t>
            </a:r>
          </a:p>
          <a:p>
            <a:r>
              <a:rPr lang="en-US" baseline="0" dirty="0"/>
              <a:t>This method is quite sensitive to your original guess. You can get different answers with different guesses. See page 193 for an example.</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24</a:t>
            </a:fld>
            <a:endParaRPr lang="en-US"/>
          </a:p>
        </p:txBody>
      </p:sp>
    </p:spTree>
    <p:extLst>
      <p:ext uri="{BB962C8B-B14F-4D97-AF65-F5344CB8AC3E}">
        <p14:creationId xmlns:p14="http://schemas.microsoft.com/office/powerpoint/2010/main" val="1605383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by writing down a separate S.E.</a:t>
            </a:r>
            <a:r>
              <a:rPr lang="en-US" baseline="0" dirty="0"/>
              <a:t> for each electron we’ve already made a h</a:t>
            </a:r>
            <a:r>
              <a:rPr lang="en-US" dirty="0"/>
              <a:t>uge simplification of many</a:t>
            </a:r>
            <a:r>
              <a:rPr lang="en-US" baseline="0" dirty="0"/>
              <a:t> interacting electrons. In reality, each electron cannot be described by a wave function determined by a single particle Schrodinger equation, independent of all others. </a:t>
            </a:r>
          </a:p>
          <a:p>
            <a:r>
              <a:rPr lang="en-US" baseline="0" dirty="0"/>
              <a:t>When you get the same result back, it’s call self consistency</a:t>
            </a:r>
          </a:p>
          <a:p>
            <a:r>
              <a:rPr lang="en-US" baseline="0" dirty="0"/>
              <a:t>This method is quite sensitive to your original guess. You can get different answers with different guesses. See page 193 in Ashcroft for an example.</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25</a:t>
            </a:fld>
            <a:endParaRPr lang="en-US"/>
          </a:p>
        </p:txBody>
      </p:sp>
    </p:spTree>
    <p:extLst>
      <p:ext uri="{BB962C8B-B14F-4D97-AF65-F5344CB8AC3E}">
        <p14:creationId xmlns:p14="http://schemas.microsoft.com/office/powerpoint/2010/main" val="101875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by writing down a separate S.E.</a:t>
            </a:r>
            <a:r>
              <a:rPr lang="en-US" baseline="0" dirty="0"/>
              <a:t> for each electron we’ve already made a h</a:t>
            </a:r>
            <a:r>
              <a:rPr lang="en-US" dirty="0"/>
              <a:t>uge simplification of many</a:t>
            </a:r>
            <a:r>
              <a:rPr lang="en-US" baseline="0" dirty="0"/>
              <a:t> interacting electrons. In reality, each electron cannot be described by a wave function determined by a single particle Schrodinger equation, independent of all others. </a:t>
            </a:r>
          </a:p>
          <a:p>
            <a:r>
              <a:rPr lang="en-US" baseline="0" dirty="0"/>
              <a:t>When you get the same result back, it’s call self consistency</a:t>
            </a:r>
          </a:p>
          <a:p>
            <a:r>
              <a:rPr lang="en-US" baseline="0" dirty="0"/>
              <a:t>This method is quite sensitive to your original guess. You can get different answers with different guesses. See page 193 for an example.</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26</a:t>
            </a:fld>
            <a:endParaRPr lang="en-US"/>
          </a:p>
        </p:txBody>
      </p:sp>
    </p:spTree>
    <p:extLst>
      <p:ext uri="{BB962C8B-B14F-4D97-AF65-F5344CB8AC3E}">
        <p14:creationId xmlns:p14="http://schemas.microsoft.com/office/powerpoint/2010/main" val="3666110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by writing down a separate S.E.</a:t>
            </a:r>
            <a:r>
              <a:rPr lang="en-US" baseline="0" dirty="0"/>
              <a:t> for each electron we’ve already made a h</a:t>
            </a:r>
            <a:r>
              <a:rPr lang="en-US" dirty="0"/>
              <a:t>uge simplification of many</a:t>
            </a:r>
            <a:r>
              <a:rPr lang="en-US" baseline="0" dirty="0"/>
              <a:t> interacting electrons. In reality, each electron cannot be described by a wave function determined by a single particle Schrodinger equation, independent of all others. </a:t>
            </a:r>
          </a:p>
          <a:p>
            <a:r>
              <a:rPr lang="en-US" baseline="0" dirty="0"/>
              <a:t>When you get the same result back, it’s call self consistency</a:t>
            </a:r>
          </a:p>
          <a:p>
            <a:r>
              <a:rPr lang="en-US" baseline="0" dirty="0"/>
              <a:t>This method is quite sensitive to your original guess. You can get different answers with different guesses. See page 193 for an example.</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27</a:t>
            </a:fld>
            <a:endParaRPr lang="en-US"/>
          </a:p>
        </p:txBody>
      </p:sp>
    </p:spTree>
    <p:extLst>
      <p:ext uri="{BB962C8B-B14F-4D97-AF65-F5344CB8AC3E}">
        <p14:creationId xmlns:p14="http://schemas.microsoft.com/office/powerpoint/2010/main" val="2260599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by writing down a separate S.E.</a:t>
            </a:r>
            <a:r>
              <a:rPr lang="en-US" baseline="0" dirty="0"/>
              <a:t> for each electron we’ve already made a h</a:t>
            </a:r>
            <a:r>
              <a:rPr lang="en-US" dirty="0"/>
              <a:t>uge simplification of many</a:t>
            </a:r>
            <a:r>
              <a:rPr lang="en-US" baseline="0" dirty="0"/>
              <a:t> interacting electrons. In reality, each electron cannot be described by a wave function determined by a single particle Schrodinger equation, independent of all others. </a:t>
            </a:r>
          </a:p>
          <a:p>
            <a:r>
              <a:rPr lang="en-US" baseline="0" dirty="0"/>
              <a:t>When you get the same result back, it’s call self consistency</a:t>
            </a:r>
          </a:p>
          <a:p>
            <a:r>
              <a:rPr lang="en-US" baseline="0" dirty="0"/>
              <a:t>This method is quite sensitive to your original guess. You can get different answers with different guesses. See page 193 for an example.</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28</a:t>
            </a:fld>
            <a:endParaRPr lang="en-US"/>
          </a:p>
        </p:txBody>
      </p:sp>
    </p:spTree>
    <p:extLst>
      <p:ext uri="{BB962C8B-B14F-4D97-AF65-F5344CB8AC3E}">
        <p14:creationId xmlns:p14="http://schemas.microsoft.com/office/powerpoint/2010/main" val="375006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by writing down a separate S.E.</a:t>
            </a:r>
            <a:r>
              <a:rPr lang="en-US" baseline="0" dirty="0"/>
              <a:t> for each electron we’ve already made a h</a:t>
            </a:r>
            <a:r>
              <a:rPr lang="en-US" dirty="0"/>
              <a:t>uge simplification of many</a:t>
            </a:r>
            <a:r>
              <a:rPr lang="en-US" baseline="0" dirty="0"/>
              <a:t> interacting electrons. In reality, each electron cannot be described by a wave function determined by a single particle Schrodinger equation, independent of all others. </a:t>
            </a:r>
          </a:p>
          <a:p>
            <a:r>
              <a:rPr lang="en-US" baseline="0" dirty="0"/>
              <a:t>When you get the same result back, it’s call self consistency</a:t>
            </a:r>
          </a:p>
          <a:p>
            <a:r>
              <a:rPr lang="en-US" baseline="0" dirty="0"/>
              <a:t>This method is quite sensitive to your original guess. You can get different answers with different guesses. See page 193 for an example.</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29</a:t>
            </a:fld>
            <a:endParaRPr lang="en-US"/>
          </a:p>
        </p:txBody>
      </p:sp>
    </p:spTree>
    <p:extLst>
      <p:ext uri="{BB962C8B-B14F-4D97-AF65-F5344CB8AC3E}">
        <p14:creationId xmlns:p14="http://schemas.microsoft.com/office/powerpoint/2010/main" val="3612888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by writing down a separate S.E.</a:t>
            </a:r>
            <a:r>
              <a:rPr lang="en-US" baseline="0" dirty="0"/>
              <a:t> for each electron we’ve already made a h</a:t>
            </a:r>
            <a:r>
              <a:rPr lang="en-US" dirty="0"/>
              <a:t>uge simplification of many</a:t>
            </a:r>
            <a:r>
              <a:rPr lang="en-US" baseline="0" dirty="0"/>
              <a:t> interacting electrons. In reality, each electron cannot be described by a wave function determined by a single particle Schrodinger equation, independent of all others. </a:t>
            </a:r>
          </a:p>
          <a:p>
            <a:r>
              <a:rPr lang="en-US" baseline="0" dirty="0"/>
              <a:t>When you get the same result back, it’s call self consistency</a:t>
            </a:r>
          </a:p>
          <a:p>
            <a:r>
              <a:rPr lang="en-US" baseline="0" dirty="0"/>
              <a:t>This method is quite sensitive to your original guess. You can get different answers with different guesses. See page 193 for an example.</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30</a:t>
            </a:fld>
            <a:endParaRPr lang="en-US"/>
          </a:p>
        </p:txBody>
      </p:sp>
    </p:spTree>
    <p:extLst>
      <p:ext uri="{BB962C8B-B14F-4D97-AF65-F5344CB8AC3E}">
        <p14:creationId xmlns:p14="http://schemas.microsoft.com/office/powerpoint/2010/main" val="2684086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by writing down a separate S.E.</a:t>
            </a:r>
            <a:r>
              <a:rPr lang="en-US" baseline="0" dirty="0"/>
              <a:t> for each electron we’ve already made a h</a:t>
            </a:r>
            <a:r>
              <a:rPr lang="en-US" dirty="0"/>
              <a:t>uge simplification of many</a:t>
            </a:r>
            <a:r>
              <a:rPr lang="en-US" baseline="0" dirty="0"/>
              <a:t> interacting electrons. In reality, each electron cannot be described by a wave function determined by a single particle Schrodinger equation, independent of all others. </a:t>
            </a:r>
          </a:p>
          <a:p>
            <a:r>
              <a:rPr lang="en-US" baseline="0" dirty="0"/>
              <a:t>When you get the same result back, it’s call self consistency</a:t>
            </a:r>
          </a:p>
          <a:p>
            <a:r>
              <a:rPr lang="en-US" baseline="0" dirty="0"/>
              <a:t>This method is quite sensitive to your original guess. You can get different answers with different guesses. See page 193 for an example.</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31</a:t>
            </a:fld>
            <a:endParaRPr lang="en-US"/>
          </a:p>
        </p:txBody>
      </p:sp>
    </p:spTree>
    <p:extLst>
      <p:ext uri="{BB962C8B-B14F-4D97-AF65-F5344CB8AC3E}">
        <p14:creationId xmlns:p14="http://schemas.microsoft.com/office/powerpoint/2010/main" val="3541367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coulomb</a:t>
            </a:r>
            <a:r>
              <a:rPr lang="en-US" baseline="0" dirty="0"/>
              <a:t> potential on board and discuss how it looks from a top view. Draw lines.</a:t>
            </a:r>
            <a:endParaRPr lang="en-US" dirty="0"/>
          </a:p>
          <a:p>
            <a:r>
              <a:rPr lang="en-US" dirty="0"/>
              <a:t>First figure</a:t>
            </a:r>
            <a:r>
              <a:rPr lang="en-US" baseline="0" dirty="0"/>
              <a:t> comes in after 2, other figure last</a:t>
            </a:r>
          </a:p>
          <a:p>
            <a:r>
              <a:rPr lang="en-US" baseline="0" dirty="0"/>
              <a:t>Radial part R as a function of radius r and energy</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36</a:t>
            </a:fld>
            <a:endParaRPr lang="en-US"/>
          </a:p>
        </p:txBody>
      </p:sp>
    </p:spTree>
    <p:extLst>
      <p:ext uri="{BB962C8B-B14F-4D97-AF65-F5344CB8AC3E}">
        <p14:creationId xmlns:p14="http://schemas.microsoft.com/office/powerpoint/2010/main" val="2102861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Orbital contributions can sometimes be just one band, but it’s not common for interactions and hybridizations to result in coupled bands.</a:t>
            </a:r>
            <a:r>
              <a:rPr lang="en-US" i="1" dirty="0"/>
              <a:t> Spin</a:t>
            </a:r>
            <a:r>
              <a:rPr lang="en-US" dirty="0"/>
              <a:t>-</a:t>
            </a:r>
            <a:r>
              <a:rPr lang="en-US" i="1" dirty="0"/>
              <a:t>orbit coupling</a:t>
            </a:r>
            <a:r>
              <a:rPr lang="en-US" dirty="0"/>
              <a:t> refers to the interaction of a particle's "spin" motion with its "orbital" motion.</a:t>
            </a:r>
          </a:p>
        </p:txBody>
      </p:sp>
      <p:sp>
        <p:nvSpPr>
          <p:cNvPr id="4" name="Slide Number Placeholder 3"/>
          <p:cNvSpPr>
            <a:spLocks noGrp="1"/>
          </p:cNvSpPr>
          <p:nvPr>
            <p:ph type="sldNum" sz="quarter" idx="5"/>
          </p:nvPr>
        </p:nvSpPr>
        <p:spPr/>
        <p:txBody>
          <a:bodyPr/>
          <a:lstStyle/>
          <a:p>
            <a:pPr>
              <a:defRPr/>
            </a:pPr>
            <a:fld id="{8033B7CD-79C9-4246-8412-22C6830BF555}" type="slidenum">
              <a:rPr lang="en-US" smtClean="0"/>
              <a:pPr>
                <a:defRPr/>
              </a:pPr>
              <a:t>4</a:t>
            </a:fld>
            <a:endParaRPr lang="en-US"/>
          </a:p>
        </p:txBody>
      </p:sp>
    </p:spTree>
    <p:extLst>
      <p:ext uri="{BB962C8B-B14F-4D97-AF65-F5344CB8AC3E}">
        <p14:creationId xmlns:p14="http://schemas.microsoft.com/office/powerpoint/2010/main" val="2609506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coulomb</a:t>
            </a:r>
            <a:r>
              <a:rPr lang="en-US" baseline="0" dirty="0"/>
              <a:t> potential on board and discuss how it looks from a top view. Draw lines.</a:t>
            </a:r>
            <a:endParaRPr lang="en-US" dirty="0"/>
          </a:p>
          <a:p>
            <a:r>
              <a:rPr lang="en-US" dirty="0"/>
              <a:t>First figure</a:t>
            </a:r>
            <a:r>
              <a:rPr lang="en-US" baseline="0" dirty="0"/>
              <a:t> comes in after 2, other figure last</a:t>
            </a:r>
          </a:p>
          <a:p>
            <a:r>
              <a:rPr lang="en-US" baseline="0" dirty="0"/>
              <a:t>Radial part R as a function of radius r and energy</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37</a:t>
            </a:fld>
            <a:endParaRPr lang="en-US"/>
          </a:p>
        </p:txBody>
      </p:sp>
    </p:spTree>
    <p:extLst>
      <p:ext uri="{BB962C8B-B14F-4D97-AF65-F5344CB8AC3E}">
        <p14:creationId xmlns:p14="http://schemas.microsoft.com/office/powerpoint/2010/main" val="1766663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coulomb</a:t>
            </a:r>
            <a:r>
              <a:rPr lang="en-US" baseline="0" dirty="0"/>
              <a:t> potential on board and discuss how it looks from a top view. Draw lines.</a:t>
            </a:r>
            <a:endParaRPr lang="en-US" dirty="0"/>
          </a:p>
          <a:p>
            <a:r>
              <a:rPr lang="en-US" dirty="0"/>
              <a:t>First figure</a:t>
            </a:r>
            <a:r>
              <a:rPr lang="en-US" baseline="0" dirty="0"/>
              <a:t> comes in after 2, other figure last</a:t>
            </a:r>
          </a:p>
          <a:p>
            <a:r>
              <a:rPr lang="en-US" baseline="0" dirty="0"/>
              <a:t>Radial part R as a function of radius r and energy</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38</a:t>
            </a:fld>
            <a:endParaRPr lang="en-US"/>
          </a:p>
        </p:txBody>
      </p:sp>
    </p:spTree>
    <p:extLst>
      <p:ext uri="{BB962C8B-B14F-4D97-AF65-F5344CB8AC3E}">
        <p14:creationId xmlns:p14="http://schemas.microsoft.com/office/powerpoint/2010/main" val="2641326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coulomb</a:t>
            </a:r>
            <a:r>
              <a:rPr lang="en-US" baseline="0" dirty="0"/>
              <a:t> potential on board and discuss how it looks from a top view. Draw lines.</a:t>
            </a:r>
            <a:endParaRPr lang="en-US" dirty="0"/>
          </a:p>
          <a:p>
            <a:r>
              <a:rPr lang="en-US" dirty="0"/>
              <a:t>First figure</a:t>
            </a:r>
            <a:r>
              <a:rPr lang="en-US" baseline="0" dirty="0"/>
              <a:t> comes in after 2, other figure last</a:t>
            </a:r>
          </a:p>
          <a:p>
            <a:r>
              <a:rPr lang="en-US" baseline="0" dirty="0"/>
              <a:t>Radial part R as a function of radius r and energy</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39</a:t>
            </a:fld>
            <a:endParaRPr lang="en-US"/>
          </a:p>
        </p:txBody>
      </p:sp>
    </p:spTree>
    <p:extLst>
      <p:ext uri="{BB962C8B-B14F-4D97-AF65-F5344CB8AC3E}">
        <p14:creationId xmlns:p14="http://schemas.microsoft.com/office/powerpoint/2010/main" val="3835458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coulomb</a:t>
            </a:r>
            <a:r>
              <a:rPr lang="en-US" baseline="0" dirty="0"/>
              <a:t> potential on board and discuss how it looks from a top view. Draw lines.</a:t>
            </a:r>
            <a:endParaRPr lang="en-US" dirty="0"/>
          </a:p>
          <a:p>
            <a:r>
              <a:rPr lang="en-US" dirty="0"/>
              <a:t>First figure</a:t>
            </a:r>
            <a:r>
              <a:rPr lang="en-US" baseline="0" dirty="0"/>
              <a:t> comes in after 2, other figure last</a:t>
            </a:r>
          </a:p>
          <a:p>
            <a:r>
              <a:rPr lang="en-US" baseline="0" dirty="0"/>
              <a:t>Radial part R as a function of radius r and energy</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40</a:t>
            </a:fld>
            <a:endParaRPr lang="en-US"/>
          </a:p>
        </p:txBody>
      </p:sp>
    </p:spTree>
    <p:extLst>
      <p:ext uri="{BB962C8B-B14F-4D97-AF65-F5344CB8AC3E}">
        <p14:creationId xmlns:p14="http://schemas.microsoft.com/office/powerpoint/2010/main" val="3380671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coulomb</a:t>
            </a:r>
            <a:r>
              <a:rPr lang="en-US" baseline="0" dirty="0"/>
              <a:t> potential on board and discuss how it looks from a top view. Draw lines.</a:t>
            </a:r>
            <a:endParaRPr lang="en-US" dirty="0"/>
          </a:p>
          <a:p>
            <a:r>
              <a:rPr lang="en-US" dirty="0"/>
              <a:t>First figure</a:t>
            </a:r>
            <a:r>
              <a:rPr lang="en-US" baseline="0" dirty="0"/>
              <a:t> comes in after 2, other figure last</a:t>
            </a:r>
          </a:p>
          <a:p>
            <a:r>
              <a:rPr lang="en-US" baseline="0" dirty="0"/>
              <a:t>Radial part R as a function of radius r and energy</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41</a:t>
            </a:fld>
            <a:endParaRPr lang="en-US"/>
          </a:p>
        </p:txBody>
      </p:sp>
    </p:spTree>
    <p:extLst>
      <p:ext uri="{BB962C8B-B14F-4D97-AF65-F5344CB8AC3E}">
        <p14:creationId xmlns:p14="http://schemas.microsoft.com/office/powerpoint/2010/main" val="2808290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coulomb</a:t>
            </a:r>
            <a:r>
              <a:rPr lang="en-US" baseline="0" dirty="0"/>
              <a:t> potential on board and discuss how it looks from a top view. Draw lines.</a:t>
            </a:r>
            <a:endParaRPr lang="en-US" dirty="0"/>
          </a:p>
          <a:p>
            <a:r>
              <a:rPr lang="en-US" dirty="0"/>
              <a:t>First figure</a:t>
            </a:r>
            <a:r>
              <a:rPr lang="en-US" baseline="0" dirty="0"/>
              <a:t> comes in after 2, other figure last</a:t>
            </a:r>
          </a:p>
          <a:p>
            <a:r>
              <a:rPr lang="en-US" baseline="0" dirty="0"/>
              <a:t>Radial part R as a function of radius r and energy</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42</a:t>
            </a:fld>
            <a:endParaRPr lang="en-US"/>
          </a:p>
        </p:txBody>
      </p:sp>
    </p:spTree>
    <p:extLst>
      <p:ext uri="{BB962C8B-B14F-4D97-AF65-F5344CB8AC3E}">
        <p14:creationId xmlns:p14="http://schemas.microsoft.com/office/powerpoint/2010/main" val="1839357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coulomb</a:t>
            </a:r>
            <a:r>
              <a:rPr lang="en-US" baseline="0" dirty="0"/>
              <a:t> potential on board and discuss how it looks from a top view. Draw lines.</a:t>
            </a:r>
            <a:endParaRPr lang="en-US" dirty="0"/>
          </a:p>
          <a:p>
            <a:r>
              <a:rPr lang="en-US" dirty="0"/>
              <a:t>First figure</a:t>
            </a:r>
            <a:r>
              <a:rPr lang="en-US" baseline="0" dirty="0"/>
              <a:t> comes in after 2, other figure last</a:t>
            </a:r>
          </a:p>
          <a:p>
            <a:r>
              <a:rPr lang="en-US" baseline="0" dirty="0"/>
              <a:t>Radial part R as a function of radius r and energy</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43</a:t>
            </a:fld>
            <a:endParaRPr lang="en-US"/>
          </a:p>
        </p:txBody>
      </p:sp>
    </p:spTree>
    <p:extLst>
      <p:ext uri="{BB962C8B-B14F-4D97-AF65-F5344CB8AC3E}">
        <p14:creationId xmlns:p14="http://schemas.microsoft.com/office/powerpoint/2010/main" val="1692164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derivative</a:t>
            </a:r>
            <a:r>
              <a:rPr lang="en-US" baseline="0" dirty="0"/>
              <a:t> still discontinuous but at location that isn’t as problematic</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44</a:t>
            </a:fld>
            <a:endParaRPr lang="en-US"/>
          </a:p>
        </p:txBody>
      </p:sp>
    </p:spTree>
    <p:extLst>
      <p:ext uri="{BB962C8B-B14F-4D97-AF65-F5344CB8AC3E}">
        <p14:creationId xmlns:p14="http://schemas.microsoft.com/office/powerpoint/2010/main" val="2885916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derivative</a:t>
            </a:r>
            <a:r>
              <a:rPr lang="en-US" baseline="0" dirty="0"/>
              <a:t> still discontinuous but at location that isn’t as problematic</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45</a:t>
            </a:fld>
            <a:endParaRPr lang="en-US"/>
          </a:p>
        </p:txBody>
      </p:sp>
    </p:spTree>
    <p:extLst>
      <p:ext uri="{BB962C8B-B14F-4D97-AF65-F5344CB8AC3E}">
        <p14:creationId xmlns:p14="http://schemas.microsoft.com/office/powerpoint/2010/main" val="571617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derivative</a:t>
            </a:r>
            <a:r>
              <a:rPr lang="en-US" baseline="0" dirty="0"/>
              <a:t> still discontinuous but at location that isn’t as problematic</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46</a:t>
            </a:fld>
            <a:endParaRPr lang="en-US"/>
          </a:p>
        </p:txBody>
      </p:sp>
    </p:spTree>
    <p:extLst>
      <p:ext uri="{BB962C8B-B14F-4D97-AF65-F5344CB8AC3E}">
        <p14:creationId xmlns:p14="http://schemas.microsoft.com/office/powerpoint/2010/main" val="1046792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Antibonding, draw orbitals on board.</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C2914B1-CE2C-4C24-AC68-EB9DAF9CEC93}" type="slidenum">
              <a:rPr lang="en-US" smtClean="0"/>
              <a:pPr/>
              <a:t>9</a:t>
            </a:fld>
            <a:endParaRPr lang="en-US"/>
          </a:p>
        </p:txBody>
      </p:sp>
    </p:spTree>
    <p:extLst>
      <p:ext uri="{BB962C8B-B14F-4D97-AF65-F5344CB8AC3E}">
        <p14:creationId xmlns:p14="http://schemas.microsoft.com/office/powerpoint/2010/main" val="1834661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By</a:t>
            </a:r>
            <a:r>
              <a:rPr lang="en-US" baseline="0" dirty="0"/>
              <a:t> taking different starting potentials, you can get different results</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47</a:t>
            </a:fld>
            <a:endParaRPr lang="en-US"/>
          </a:p>
        </p:txBody>
      </p:sp>
    </p:spTree>
    <p:extLst>
      <p:ext uri="{BB962C8B-B14F-4D97-AF65-F5344CB8AC3E}">
        <p14:creationId xmlns:p14="http://schemas.microsoft.com/office/powerpoint/2010/main" val="3521288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By</a:t>
            </a:r>
            <a:r>
              <a:rPr lang="en-US" baseline="0" dirty="0"/>
              <a:t> taking different starting potentials, you can get different results</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48</a:t>
            </a:fld>
            <a:endParaRPr lang="en-US"/>
          </a:p>
        </p:txBody>
      </p:sp>
    </p:spTree>
    <p:extLst>
      <p:ext uri="{BB962C8B-B14F-4D97-AF65-F5344CB8AC3E}">
        <p14:creationId xmlns:p14="http://schemas.microsoft.com/office/powerpoint/2010/main" val="2364347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By</a:t>
            </a:r>
            <a:r>
              <a:rPr lang="en-US" baseline="0" dirty="0"/>
              <a:t> taking different starting potentials, you can get different results</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49</a:t>
            </a:fld>
            <a:endParaRPr lang="en-US"/>
          </a:p>
        </p:txBody>
      </p:sp>
    </p:spTree>
    <p:extLst>
      <p:ext uri="{BB962C8B-B14F-4D97-AF65-F5344CB8AC3E}">
        <p14:creationId xmlns:p14="http://schemas.microsoft.com/office/powerpoint/2010/main" val="1122868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Slater</a:t>
            </a:r>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50</a:t>
            </a:fld>
            <a:endParaRPr lang="en-US"/>
          </a:p>
        </p:txBody>
      </p:sp>
    </p:spTree>
    <p:extLst>
      <p:ext uri="{BB962C8B-B14F-4D97-AF65-F5344CB8AC3E}">
        <p14:creationId xmlns:p14="http://schemas.microsoft.com/office/powerpoint/2010/main" val="4049845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Slater</a:t>
            </a:r>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51</a:t>
            </a:fld>
            <a:endParaRPr lang="en-US"/>
          </a:p>
        </p:txBody>
      </p:sp>
    </p:spTree>
    <p:extLst>
      <p:ext uri="{BB962C8B-B14F-4D97-AF65-F5344CB8AC3E}">
        <p14:creationId xmlns:p14="http://schemas.microsoft.com/office/powerpoint/2010/main" val="1049861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Slater</a:t>
            </a:r>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52</a:t>
            </a:fld>
            <a:endParaRPr lang="en-US"/>
          </a:p>
        </p:txBody>
      </p:sp>
    </p:spTree>
    <p:extLst>
      <p:ext uri="{BB962C8B-B14F-4D97-AF65-F5344CB8AC3E}">
        <p14:creationId xmlns:p14="http://schemas.microsoft.com/office/powerpoint/2010/main" val="3623007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Slater</a:t>
            </a:r>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53</a:t>
            </a:fld>
            <a:endParaRPr lang="en-US"/>
          </a:p>
        </p:txBody>
      </p:sp>
    </p:spTree>
    <p:extLst>
      <p:ext uri="{BB962C8B-B14F-4D97-AF65-F5344CB8AC3E}">
        <p14:creationId xmlns:p14="http://schemas.microsoft.com/office/powerpoint/2010/main" val="2687741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Slater</a:t>
            </a:r>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54</a:t>
            </a:fld>
            <a:endParaRPr lang="en-US"/>
          </a:p>
        </p:txBody>
      </p:sp>
    </p:spTree>
    <p:extLst>
      <p:ext uri="{BB962C8B-B14F-4D97-AF65-F5344CB8AC3E}">
        <p14:creationId xmlns:p14="http://schemas.microsoft.com/office/powerpoint/2010/main" val="630100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Slater</a:t>
            </a:r>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55</a:t>
            </a:fld>
            <a:endParaRPr lang="en-US"/>
          </a:p>
        </p:txBody>
      </p:sp>
    </p:spTree>
    <p:extLst>
      <p:ext uri="{BB962C8B-B14F-4D97-AF65-F5344CB8AC3E}">
        <p14:creationId xmlns:p14="http://schemas.microsoft.com/office/powerpoint/2010/main" val="2272774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core wave functions and plane wave</a:t>
            </a:r>
            <a:r>
              <a:rPr lang="en-US" baseline="0" dirty="0"/>
              <a:t> </a:t>
            </a:r>
            <a:r>
              <a:rPr lang="en-US" baseline="0" dirty="0" err="1"/>
              <a:t>e^ikr</a:t>
            </a:r>
            <a:r>
              <a:rPr lang="en-US" baseline="0" dirty="0"/>
              <a:t> satisfy Bloch condition, so will OPW </a:t>
            </a:r>
            <a:r>
              <a:rPr lang="en-US" baseline="0" dirty="0" err="1"/>
              <a:t>wavefunction</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59</a:t>
            </a:fld>
            <a:endParaRPr lang="en-US"/>
          </a:p>
        </p:txBody>
      </p:sp>
    </p:spTree>
    <p:extLst>
      <p:ext uri="{BB962C8B-B14F-4D97-AF65-F5344CB8AC3E}">
        <p14:creationId xmlns:p14="http://schemas.microsoft.com/office/powerpoint/2010/main" val="217224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Antibonding, draw orbitals on board.</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C2914B1-CE2C-4C24-AC68-EB9DAF9CEC93}" type="slidenum">
              <a:rPr lang="en-US" smtClean="0"/>
              <a:pPr/>
              <a:t>10</a:t>
            </a:fld>
            <a:endParaRPr lang="en-US"/>
          </a:p>
        </p:txBody>
      </p:sp>
    </p:spTree>
    <p:extLst>
      <p:ext uri="{BB962C8B-B14F-4D97-AF65-F5344CB8AC3E}">
        <p14:creationId xmlns:p14="http://schemas.microsoft.com/office/powerpoint/2010/main" val="1700675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core wave functions and plane wave</a:t>
            </a:r>
            <a:r>
              <a:rPr lang="en-US" baseline="0" dirty="0"/>
              <a:t> </a:t>
            </a:r>
            <a:r>
              <a:rPr lang="en-US" baseline="0" dirty="0" err="1"/>
              <a:t>e^ikr</a:t>
            </a:r>
            <a:r>
              <a:rPr lang="en-US" baseline="0" dirty="0"/>
              <a:t> satisfy Bloch condition, so will OPW </a:t>
            </a:r>
            <a:r>
              <a:rPr lang="en-US" baseline="0" dirty="0" err="1"/>
              <a:t>wavefunction</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60</a:t>
            </a:fld>
            <a:endParaRPr lang="en-US"/>
          </a:p>
        </p:txBody>
      </p:sp>
    </p:spTree>
    <p:extLst>
      <p:ext uri="{BB962C8B-B14F-4D97-AF65-F5344CB8AC3E}">
        <p14:creationId xmlns:p14="http://schemas.microsoft.com/office/powerpoint/2010/main" val="3427294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core wave functions and plane wave</a:t>
            </a:r>
            <a:r>
              <a:rPr lang="en-US" baseline="0" dirty="0"/>
              <a:t> </a:t>
            </a:r>
            <a:r>
              <a:rPr lang="en-US" baseline="0" dirty="0" err="1"/>
              <a:t>e^ikr</a:t>
            </a:r>
            <a:r>
              <a:rPr lang="en-US" baseline="0" dirty="0"/>
              <a:t> satisfy Bloch condition, so will OPW </a:t>
            </a:r>
            <a:r>
              <a:rPr lang="en-US" baseline="0" dirty="0" err="1"/>
              <a:t>wavefunction</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61</a:t>
            </a:fld>
            <a:endParaRPr lang="en-US"/>
          </a:p>
        </p:txBody>
      </p:sp>
    </p:spTree>
    <p:extLst>
      <p:ext uri="{BB962C8B-B14F-4D97-AF65-F5344CB8AC3E}">
        <p14:creationId xmlns:p14="http://schemas.microsoft.com/office/powerpoint/2010/main" val="1111262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core wave functions and plane wave</a:t>
            </a:r>
            <a:r>
              <a:rPr lang="en-US" baseline="0" dirty="0"/>
              <a:t> </a:t>
            </a:r>
            <a:r>
              <a:rPr lang="en-US" baseline="0" dirty="0" err="1"/>
              <a:t>e^ikr</a:t>
            </a:r>
            <a:r>
              <a:rPr lang="en-US" baseline="0" dirty="0"/>
              <a:t> satisfy Bloch condition, so will OPW </a:t>
            </a:r>
            <a:r>
              <a:rPr lang="en-US" baseline="0" dirty="0" err="1"/>
              <a:t>wavefunction</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62</a:t>
            </a:fld>
            <a:endParaRPr lang="en-US"/>
          </a:p>
        </p:txBody>
      </p:sp>
    </p:spTree>
    <p:extLst>
      <p:ext uri="{BB962C8B-B14F-4D97-AF65-F5344CB8AC3E}">
        <p14:creationId xmlns:p14="http://schemas.microsoft.com/office/powerpoint/2010/main" val="3114370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core wave functions and plane wave</a:t>
            </a:r>
            <a:r>
              <a:rPr lang="en-US" baseline="0" dirty="0"/>
              <a:t> </a:t>
            </a:r>
            <a:r>
              <a:rPr lang="en-US" baseline="0" dirty="0" err="1"/>
              <a:t>e^ikr</a:t>
            </a:r>
            <a:r>
              <a:rPr lang="en-US" baseline="0" dirty="0"/>
              <a:t> satisfy Bloch condition, so will OPW </a:t>
            </a:r>
            <a:r>
              <a:rPr lang="en-US" baseline="0" dirty="0" err="1"/>
              <a:t>wavefunction</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63</a:t>
            </a:fld>
            <a:endParaRPr lang="en-US"/>
          </a:p>
        </p:txBody>
      </p:sp>
    </p:spTree>
    <p:extLst>
      <p:ext uri="{BB962C8B-B14F-4D97-AF65-F5344CB8AC3E}">
        <p14:creationId xmlns:p14="http://schemas.microsoft.com/office/powerpoint/2010/main" val="557179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core wave functions and plane wave</a:t>
            </a:r>
            <a:r>
              <a:rPr lang="en-US" baseline="0" dirty="0"/>
              <a:t> </a:t>
            </a:r>
            <a:r>
              <a:rPr lang="en-US" baseline="0" dirty="0" err="1"/>
              <a:t>e^ikr</a:t>
            </a:r>
            <a:r>
              <a:rPr lang="en-US" baseline="0" dirty="0"/>
              <a:t> satisfy Bloch condition, so will OPW </a:t>
            </a:r>
            <a:r>
              <a:rPr lang="en-US" baseline="0" dirty="0" err="1"/>
              <a:t>wavefunction</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64</a:t>
            </a:fld>
            <a:endParaRPr lang="en-US"/>
          </a:p>
        </p:txBody>
      </p:sp>
    </p:spTree>
    <p:extLst>
      <p:ext uri="{BB962C8B-B14F-4D97-AF65-F5344CB8AC3E}">
        <p14:creationId xmlns:p14="http://schemas.microsoft.com/office/powerpoint/2010/main" val="1116594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core wave functions and plane wave</a:t>
            </a:r>
            <a:r>
              <a:rPr lang="en-US" baseline="0" dirty="0"/>
              <a:t> </a:t>
            </a:r>
            <a:r>
              <a:rPr lang="en-US" baseline="0" dirty="0" err="1"/>
              <a:t>e^ikr</a:t>
            </a:r>
            <a:r>
              <a:rPr lang="en-US" baseline="0" dirty="0"/>
              <a:t> satisfy Bloch condition, so will OPW </a:t>
            </a:r>
            <a:r>
              <a:rPr lang="en-US" baseline="0" dirty="0" err="1"/>
              <a:t>wavefunction</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65</a:t>
            </a:fld>
            <a:endParaRPr lang="en-US"/>
          </a:p>
        </p:txBody>
      </p:sp>
    </p:spTree>
    <p:extLst>
      <p:ext uri="{BB962C8B-B14F-4D97-AF65-F5344CB8AC3E}">
        <p14:creationId xmlns:p14="http://schemas.microsoft.com/office/powerpoint/2010/main" val="40275250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there is time for this, so</a:t>
            </a:r>
            <a:r>
              <a:rPr lang="en-US" baseline="0" dirty="0"/>
              <a:t> pushing it behind </a:t>
            </a:r>
            <a:r>
              <a:rPr lang="en-US" baseline="0"/>
              <a:t>the summary</a:t>
            </a:r>
            <a:endParaRPr lang="en-US"/>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71</a:t>
            </a:fld>
            <a:endParaRPr lang="en-US"/>
          </a:p>
        </p:txBody>
      </p:sp>
    </p:spTree>
    <p:extLst>
      <p:ext uri="{BB962C8B-B14F-4D97-AF65-F5344CB8AC3E}">
        <p14:creationId xmlns:p14="http://schemas.microsoft.com/office/powerpoint/2010/main" val="3705238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there is time for this, so</a:t>
            </a:r>
            <a:r>
              <a:rPr lang="en-US" baseline="0" dirty="0"/>
              <a:t> pushing it behind </a:t>
            </a:r>
            <a:r>
              <a:rPr lang="en-US" baseline="0"/>
              <a:t>the summary</a:t>
            </a:r>
            <a:endParaRPr lang="en-US"/>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72</a:t>
            </a:fld>
            <a:endParaRPr lang="en-US"/>
          </a:p>
        </p:txBody>
      </p:sp>
    </p:spTree>
    <p:extLst>
      <p:ext uri="{BB962C8B-B14F-4D97-AF65-F5344CB8AC3E}">
        <p14:creationId xmlns:p14="http://schemas.microsoft.com/office/powerpoint/2010/main" val="60823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there is time for this, so</a:t>
            </a:r>
            <a:r>
              <a:rPr lang="en-US" baseline="0" dirty="0"/>
              <a:t> pushing it behind </a:t>
            </a:r>
            <a:r>
              <a:rPr lang="en-US" baseline="0"/>
              <a:t>the summary</a:t>
            </a:r>
            <a:endParaRPr lang="en-US"/>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73</a:t>
            </a:fld>
            <a:endParaRPr lang="en-US"/>
          </a:p>
        </p:txBody>
      </p:sp>
    </p:spTree>
    <p:extLst>
      <p:ext uri="{BB962C8B-B14F-4D97-AF65-F5344CB8AC3E}">
        <p14:creationId xmlns:p14="http://schemas.microsoft.com/office/powerpoint/2010/main" val="1630423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there is time for this, so</a:t>
            </a:r>
            <a:r>
              <a:rPr lang="en-US" baseline="0" dirty="0"/>
              <a:t> pushing it behind </a:t>
            </a:r>
            <a:r>
              <a:rPr lang="en-US" baseline="0"/>
              <a:t>the summary</a:t>
            </a:r>
            <a:endParaRPr lang="en-US"/>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74</a:t>
            </a:fld>
            <a:endParaRPr lang="en-US"/>
          </a:p>
        </p:txBody>
      </p:sp>
    </p:spTree>
    <p:extLst>
      <p:ext uri="{BB962C8B-B14F-4D97-AF65-F5344CB8AC3E}">
        <p14:creationId xmlns:p14="http://schemas.microsoft.com/office/powerpoint/2010/main" val="278774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total bands should there be? 9/2</a:t>
            </a:r>
            <a:r>
              <a:rPr lang="en-US" baseline="0" dirty="0"/>
              <a:t> rounded up=5. We are not showing the 1s band</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12</a:t>
            </a:fld>
            <a:endParaRPr lang="en-US"/>
          </a:p>
        </p:txBody>
      </p:sp>
    </p:spTree>
    <p:extLst>
      <p:ext uri="{BB962C8B-B14F-4D97-AF65-F5344CB8AC3E}">
        <p14:creationId xmlns:p14="http://schemas.microsoft.com/office/powerpoint/2010/main" val="3883964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there is time for this, so</a:t>
            </a:r>
            <a:r>
              <a:rPr lang="en-US" baseline="0" dirty="0"/>
              <a:t> pushing it behind </a:t>
            </a:r>
            <a:r>
              <a:rPr lang="en-US" baseline="0"/>
              <a:t>the summary</a:t>
            </a:r>
            <a:endParaRPr lang="en-US"/>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75</a:t>
            </a:fld>
            <a:endParaRPr lang="en-US"/>
          </a:p>
        </p:txBody>
      </p:sp>
    </p:spTree>
    <p:extLst>
      <p:ext uri="{BB962C8B-B14F-4D97-AF65-F5344CB8AC3E}">
        <p14:creationId xmlns:p14="http://schemas.microsoft.com/office/powerpoint/2010/main" val="2784875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Electron correlation=electron-electron interactions</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C1F82B5-AC8B-4FC3-AEB0-0FC3E31E4E62}" type="slidenum">
              <a:rPr lang="en-US" smtClean="0"/>
              <a:pPr/>
              <a:t>76</a:t>
            </a:fld>
            <a:endParaRPr lang="en-US"/>
          </a:p>
        </p:txBody>
      </p:sp>
    </p:spTree>
    <p:extLst>
      <p:ext uri="{BB962C8B-B14F-4D97-AF65-F5344CB8AC3E}">
        <p14:creationId xmlns:p14="http://schemas.microsoft.com/office/powerpoint/2010/main" val="27511922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Electron correlation=electron-electron interactions</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C1F82B5-AC8B-4FC3-AEB0-0FC3E31E4E62}" type="slidenum">
              <a:rPr lang="en-US" smtClean="0"/>
              <a:pPr/>
              <a:t>77</a:t>
            </a:fld>
            <a:endParaRPr lang="en-US"/>
          </a:p>
        </p:txBody>
      </p:sp>
    </p:spTree>
    <p:extLst>
      <p:ext uri="{BB962C8B-B14F-4D97-AF65-F5344CB8AC3E}">
        <p14:creationId xmlns:p14="http://schemas.microsoft.com/office/powerpoint/2010/main" val="14855698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Electron correlation=electron-electron interactions</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C1F82B5-AC8B-4FC3-AEB0-0FC3E31E4E62}" type="slidenum">
              <a:rPr lang="en-US" smtClean="0"/>
              <a:pPr/>
              <a:t>78</a:t>
            </a:fld>
            <a:endParaRPr lang="en-US"/>
          </a:p>
        </p:txBody>
      </p:sp>
    </p:spTree>
    <p:extLst>
      <p:ext uri="{BB962C8B-B14F-4D97-AF65-F5344CB8AC3E}">
        <p14:creationId xmlns:p14="http://schemas.microsoft.com/office/powerpoint/2010/main" val="18532395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Local-density approximations</a:t>
            </a:r>
            <a:r>
              <a:rPr lang="en-US" dirty="0"/>
              <a:t> (</a:t>
            </a:r>
            <a:r>
              <a:rPr lang="en-US" b="1" dirty="0"/>
              <a:t>LDA</a:t>
            </a:r>
            <a:r>
              <a:rPr lang="en-US" dirty="0"/>
              <a:t>) are a class of approximations to the exchange–correlation energy functional in density functional theory (DFT) that </a:t>
            </a:r>
            <a:r>
              <a:rPr lang="en-US" b="1" dirty="0"/>
              <a:t>depend solely upon the value of the electronic density at each point in space</a:t>
            </a:r>
            <a:r>
              <a:rPr lang="en-US" dirty="0"/>
              <a:t>.</a:t>
            </a:r>
          </a:p>
          <a:p>
            <a:r>
              <a:rPr lang="en-US" dirty="0"/>
              <a:t>Technically, not a good Mott insulator, but haven’t discussed that yet (hope to get to it in rest of semiconductor stuff)</a:t>
            </a:r>
          </a:p>
        </p:txBody>
      </p:sp>
      <p:sp>
        <p:nvSpPr>
          <p:cNvPr id="4" name="Slide Number Placeholder 3"/>
          <p:cNvSpPr>
            <a:spLocks noGrp="1"/>
          </p:cNvSpPr>
          <p:nvPr>
            <p:ph type="sldNum" sz="quarter" idx="5"/>
          </p:nvPr>
        </p:nvSpPr>
        <p:spPr/>
        <p:txBody>
          <a:bodyPr/>
          <a:lstStyle/>
          <a:p>
            <a:pPr>
              <a:defRPr/>
            </a:pPr>
            <a:fld id="{8033B7CD-79C9-4246-8412-22C6830BF555}" type="slidenum">
              <a:rPr lang="en-US" smtClean="0"/>
              <a:pPr>
                <a:defRPr/>
              </a:pPr>
              <a:t>79</a:t>
            </a:fld>
            <a:endParaRPr lang="en-US"/>
          </a:p>
        </p:txBody>
      </p:sp>
    </p:spTree>
    <p:extLst>
      <p:ext uri="{BB962C8B-B14F-4D97-AF65-F5344CB8AC3E}">
        <p14:creationId xmlns:p14="http://schemas.microsoft.com/office/powerpoint/2010/main" val="3577287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Local-density approximations</a:t>
            </a:r>
            <a:r>
              <a:rPr lang="en-US" dirty="0"/>
              <a:t> (</a:t>
            </a:r>
            <a:r>
              <a:rPr lang="en-US" b="1" dirty="0"/>
              <a:t>LDA</a:t>
            </a:r>
            <a:r>
              <a:rPr lang="en-US" dirty="0"/>
              <a:t>) are a class of approximations to the exchange–correlation energy functional in density functional theory (DFT) that </a:t>
            </a:r>
            <a:r>
              <a:rPr lang="en-US" b="1" dirty="0"/>
              <a:t>depend solely upon the value of the electronic density at each point in space</a:t>
            </a:r>
            <a:r>
              <a:rPr lang="en-US" dirty="0"/>
              <a:t>.</a:t>
            </a:r>
          </a:p>
          <a:p>
            <a:r>
              <a:rPr lang="en-US" dirty="0"/>
              <a:t>Technically, not a good Mott insulator, but haven’t discussed that yet (hope to get to it in rest of semiconductor stuff)</a:t>
            </a:r>
          </a:p>
        </p:txBody>
      </p:sp>
      <p:sp>
        <p:nvSpPr>
          <p:cNvPr id="4" name="Slide Number Placeholder 3"/>
          <p:cNvSpPr>
            <a:spLocks noGrp="1"/>
          </p:cNvSpPr>
          <p:nvPr>
            <p:ph type="sldNum" sz="quarter" idx="5"/>
          </p:nvPr>
        </p:nvSpPr>
        <p:spPr/>
        <p:txBody>
          <a:bodyPr/>
          <a:lstStyle/>
          <a:p>
            <a:pPr>
              <a:defRPr/>
            </a:pPr>
            <a:fld id="{8033B7CD-79C9-4246-8412-22C6830BF555}" type="slidenum">
              <a:rPr lang="en-US" smtClean="0"/>
              <a:pPr>
                <a:defRPr/>
              </a:pPr>
              <a:t>80</a:t>
            </a:fld>
            <a:endParaRPr lang="en-US"/>
          </a:p>
        </p:txBody>
      </p:sp>
    </p:spTree>
    <p:extLst>
      <p:ext uri="{BB962C8B-B14F-4D97-AF65-F5344CB8AC3E}">
        <p14:creationId xmlns:p14="http://schemas.microsoft.com/office/powerpoint/2010/main" val="16063661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Local-density approximations</a:t>
            </a:r>
            <a:r>
              <a:rPr lang="en-US" dirty="0"/>
              <a:t> (</a:t>
            </a:r>
            <a:r>
              <a:rPr lang="en-US" b="1" dirty="0"/>
              <a:t>LDA</a:t>
            </a:r>
            <a:r>
              <a:rPr lang="en-US" dirty="0"/>
              <a:t>) are a class of approximations to the exchange–correlation energy functional in density functional theory (DFT) that </a:t>
            </a:r>
            <a:r>
              <a:rPr lang="en-US" b="1" dirty="0"/>
              <a:t>depend solely upon the value of the electronic density at each point in space</a:t>
            </a:r>
            <a:r>
              <a:rPr lang="en-US" dirty="0"/>
              <a:t>.</a:t>
            </a:r>
          </a:p>
          <a:p>
            <a:r>
              <a:rPr lang="en-US" dirty="0"/>
              <a:t>Technically, not a good Mott insulator, but haven’t discussed that yet (hope to get to it in rest of semiconductor stuff)</a:t>
            </a:r>
          </a:p>
        </p:txBody>
      </p:sp>
      <p:sp>
        <p:nvSpPr>
          <p:cNvPr id="4" name="Slide Number Placeholder 3"/>
          <p:cNvSpPr>
            <a:spLocks noGrp="1"/>
          </p:cNvSpPr>
          <p:nvPr>
            <p:ph type="sldNum" sz="quarter" idx="5"/>
          </p:nvPr>
        </p:nvSpPr>
        <p:spPr/>
        <p:txBody>
          <a:bodyPr/>
          <a:lstStyle/>
          <a:p>
            <a:pPr>
              <a:defRPr/>
            </a:pPr>
            <a:fld id="{8033B7CD-79C9-4246-8412-22C6830BF555}" type="slidenum">
              <a:rPr lang="en-US" smtClean="0"/>
              <a:pPr>
                <a:defRPr/>
              </a:pPr>
              <a:t>81</a:t>
            </a:fld>
            <a:endParaRPr lang="en-US"/>
          </a:p>
        </p:txBody>
      </p:sp>
    </p:spTree>
    <p:extLst>
      <p:ext uri="{BB962C8B-B14F-4D97-AF65-F5344CB8AC3E}">
        <p14:creationId xmlns:p14="http://schemas.microsoft.com/office/powerpoint/2010/main" val="9776894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make analogy with Einstein vs Debye models in </a:t>
            </a:r>
            <a:r>
              <a:rPr lang="en-US"/>
              <a:t>phonon calculations.</a:t>
            </a:r>
          </a:p>
        </p:txBody>
      </p:sp>
      <p:sp>
        <p:nvSpPr>
          <p:cNvPr id="4" name="Slide Number Placeholder 3"/>
          <p:cNvSpPr>
            <a:spLocks noGrp="1"/>
          </p:cNvSpPr>
          <p:nvPr>
            <p:ph type="sldNum" sz="quarter" idx="5"/>
          </p:nvPr>
        </p:nvSpPr>
        <p:spPr/>
        <p:txBody>
          <a:bodyPr/>
          <a:lstStyle/>
          <a:p>
            <a:pPr>
              <a:defRPr/>
            </a:pPr>
            <a:fld id="{8033B7CD-79C9-4246-8412-22C6830BF555}" type="slidenum">
              <a:rPr lang="en-US" smtClean="0"/>
              <a:pPr>
                <a:defRPr/>
              </a:pPr>
              <a:t>82</a:t>
            </a:fld>
            <a:endParaRPr lang="en-US"/>
          </a:p>
        </p:txBody>
      </p:sp>
    </p:spTree>
    <p:extLst>
      <p:ext uri="{BB962C8B-B14F-4D97-AF65-F5344CB8AC3E}">
        <p14:creationId xmlns:p14="http://schemas.microsoft.com/office/powerpoint/2010/main" val="26716620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make analogy with Einstein vs Debye models in </a:t>
            </a:r>
            <a:r>
              <a:rPr lang="en-US"/>
              <a:t>phonon calculations.</a:t>
            </a:r>
          </a:p>
        </p:txBody>
      </p:sp>
      <p:sp>
        <p:nvSpPr>
          <p:cNvPr id="4" name="Slide Number Placeholder 3"/>
          <p:cNvSpPr>
            <a:spLocks noGrp="1"/>
          </p:cNvSpPr>
          <p:nvPr>
            <p:ph type="sldNum" sz="quarter" idx="5"/>
          </p:nvPr>
        </p:nvSpPr>
        <p:spPr/>
        <p:txBody>
          <a:bodyPr/>
          <a:lstStyle/>
          <a:p>
            <a:pPr>
              <a:defRPr/>
            </a:pPr>
            <a:fld id="{8033B7CD-79C9-4246-8412-22C6830BF555}" type="slidenum">
              <a:rPr lang="en-US" smtClean="0"/>
              <a:pPr>
                <a:defRPr/>
              </a:pPr>
              <a:t>83</a:t>
            </a:fld>
            <a:endParaRPr lang="en-US"/>
          </a:p>
        </p:txBody>
      </p:sp>
    </p:spTree>
    <p:extLst>
      <p:ext uri="{BB962C8B-B14F-4D97-AF65-F5344CB8AC3E}">
        <p14:creationId xmlns:p14="http://schemas.microsoft.com/office/powerpoint/2010/main" val="6884649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make analogy with Einstein vs Debye models in </a:t>
            </a:r>
            <a:r>
              <a:rPr lang="en-US"/>
              <a:t>phonon calculations.</a:t>
            </a:r>
          </a:p>
        </p:txBody>
      </p:sp>
      <p:sp>
        <p:nvSpPr>
          <p:cNvPr id="4" name="Slide Number Placeholder 3"/>
          <p:cNvSpPr>
            <a:spLocks noGrp="1"/>
          </p:cNvSpPr>
          <p:nvPr>
            <p:ph type="sldNum" sz="quarter" idx="5"/>
          </p:nvPr>
        </p:nvSpPr>
        <p:spPr/>
        <p:txBody>
          <a:bodyPr/>
          <a:lstStyle/>
          <a:p>
            <a:pPr>
              <a:defRPr/>
            </a:pPr>
            <a:fld id="{8033B7CD-79C9-4246-8412-22C6830BF555}" type="slidenum">
              <a:rPr lang="en-US" smtClean="0"/>
              <a:pPr>
                <a:defRPr/>
              </a:pPr>
              <a:t>84</a:t>
            </a:fld>
            <a:endParaRPr lang="en-US"/>
          </a:p>
        </p:txBody>
      </p:sp>
    </p:spTree>
    <p:extLst>
      <p:ext uri="{BB962C8B-B14F-4D97-AF65-F5344CB8AC3E}">
        <p14:creationId xmlns:p14="http://schemas.microsoft.com/office/powerpoint/2010/main" val="13633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had to share two electrons, which orbitals do you think have the lowest energies for sharing two? Not the one that has the sideways overlap! </a:t>
            </a:r>
          </a:p>
        </p:txBody>
      </p:sp>
      <p:sp>
        <p:nvSpPr>
          <p:cNvPr id="4" name="Slide Number Placeholder 3"/>
          <p:cNvSpPr>
            <a:spLocks noGrp="1"/>
          </p:cNvSpPr>
          <p:nvPr>
            <p:ph type="sldNum" sz="quarter" idx="5"/>
          </p:nvPr>
        </p:nvSpPr>
        <p:spPr/>
        <p:txBody>
          <a:bodyPr/>
          <a:lstStyle/>
          <a:p>
            <a:pPr>
              <a:defRPr/>
            </a:pPr>
            <a:fld id="{8033B7CD-79C9-4246-8412-22C6830BF555}" type="slidenum">
              <a:rPr lang="en-US" smtClean="0"/>
              <a:pPr>
                <a:defRPr/>
              </a:pPr>
              <a:t>16</a:t>
            </a:fld>
            <a:endParaRPr lang="en-US"/>
          </a:p>
        </p:txBody>
      </p:sp>
    </p:spTree>
    <p:extLst>
      <p:ext uri="{BB962C8B-B14F-4D97-AF65-F5344CB8AC3E}">
        <p14:creationId xmlns:p14="http://schemas.microsoft.com/office/powerpoint/2010/main" val="26370946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Electron correlation=electron-electron interactions</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C1F82B5-AC8B-4FC3-AEB0-0FC3E31E4E62}" type="slidenum">
              <a:rPr lang="en-US" smtClean="0"/>
              <a:pPr/>
              <a:t>85</a:t>
            </a:fld>
            <a:endParaRPr lang="en-US"/>
          </a:p>
        </p:txBody>
      </p:sp>
    </p:spTree>
    <p:extLst>
      <p:ext uri="{BB962C8B-B14F-4D97-AF65-F5344CB8AC3E}">
        <p14:creationId xmlns:p14="http://schemas.microsoft.com/office/powerpoint/2010/main" val="17264470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Electron correlation=electron-electron interactions</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C1F82B5-AC8B-4FC3-AEB0-0FC3E31E4E62}" type="slidenum">
              <a:rPr lang="en-US" smtClean="0"/>
              <a:pPr/>
              <a:t>86</a:t>
            </a:fld>
            <a:endParaRPr lang="en-US"/>
          </a:p>
        </p:txBody>
      </p:sp>
    </p:spTree>
    <p:extLst>
      <p:ext uri="{BB962C8B-B14F-4D97-AF65-F5344CB8AC3E}">
        <p14:creationId xmlns:p14="http://schemas.microsoft.com/office/powerpoint/2010/main" val="9035995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Electron correlation=electron-electron interactions</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C1F82B5-AC8B-4FC3-AEB0-0FC3E31E4E62}" type="slidenum">
              <a:rPr lang="en-US" smtClean="0"/>
              <a:pPr/>
              <a:t>87</a:t>
            </a:fld>
            <a:endParaRPr lang="en-US"/>
          </a:p>
        </p:txBody>
      </p:sp>
    </p:spTree>
    <p:extLst>
      <p:ext uri="{BB962C8B-B14F-4D97-AF65-F5344CB8AC3E}">
        <p14:creationId xmlns:p14="http://schemas.microsoft.com/office/powerpoint/2010/main" val="4892798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past classes, I’ve done the math on the board to show the </a:t>
            </a:r>
            <a:r>
              <a:rPr lang="en-US" dirty="0" err="1"/>
              <a:t>kdotp</a:t>
            </a:r>
            <a:r>
              <a:rPr lang="en-US" dirty="0"/>
              <a:t> term but I don’t really think it helped, so I’m just giving it here. </a:t>
            </a:r>
          </a:p>
          <a:p>
            <a:r>
              <a:rPr lang="en-US" dirty="0"/>
              <a:t>When</a:t>
            </a:r>
            <a:r>
              <a:rPr lang="en-US" baseline="0" dirty="0"/>
              <a:t> we plug in the Bloch wavefunction, we can write the Schrodinger equation in this form.</a:t>
            </a:r>
          </a:p>
          <a:p>
            <a:r>
              <a:rPr lang="en-US" baseline="0" dirty="0"/>
              <a:t>Honestly, kind of a pain to show, see original paper: http://journals.aps.org/pr/pdf/10.1103/PhysRev.97.869</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91</a:t>
            </a:fld>
            <a:endParaRPr lang="en-US"/>
          </a:p>
        </p:txBody>
      </p:sp>
    </p:spTree>
    <p:extLst>
      <p:ext uri="{BB962C8B-B14F-4D97-AF65-F5344CB8AC3E}">
        <p14:creationId xmlns:p14="http://schemas.microsoft.com/office/powerpoint/2010/main" val="9950166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past classes, I’ve done the math on the board to show the </a:t>
            </a:r>
            <a:r>
              <a:rPr lang="en-US" dirty="0" err="1"/>
              <a:t>kdotp</a:t>
            </a:r>
            <a:r>
              <a:rPr lang="en-US" dirty="0"/>
              <a:t> term but I don’t really think it helped, so I’m just giving it here. </a:t>
            </a:r>
          </a:p>
          <a:p>
            <a:r>
              <a:rPr lang="en-US" dirty="0"/>
              <a:t>When</a:t>
            </a:r>
            <a:r>
              <a:rPr lang="en-US" baseline="0" dirty="0"/>
              <a:t> we plug in the Bloch wavefunction, we can write the Schrodinger equation in this form.</a:t>
            </a:r>
          </a:p>
          <a:p>
            <a:r>
              <a:rPr lang="en-US" baseline="0" dirty="0"/>
              <a:t>Honestly, kind of a pain to show, see original paper: http://journals.aps.org/pr/pdf/10.1103/PhysRev.97.869</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92</a:t>
            </a:fld>
            <a:endParaRPr lang="en-US"/>
          </a:p>
        </p:txBody>
      </p:sp>
    </p:spTree>
    <p:extLst>
      <p:ext uri="{BB962C8B-B14F-4D97-AF65-F5344CB8AC3E}">
        <p14:creationId xmlns:p14="http://schemas.microsoft.com/office/powerpoint/2010/main" val="21124673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past classes, I’ve done the math on the board to show the </a:t>
            </a:r>
            <a:r>
              <a:rPr lang="en-US" dirty="0" err="1"/>
              <a:t>kdotp</a:t>
            </a:r>
            <a:r>
              <a:rPr lang="en-US" dirty="0"/>
              <a:t> term but I don’t really think it helped, so I’m just giving it here. </a:t>
            </a:r>
          </a:p>
          <a:p>
            <a:r>
              <a:rPr lang="en-US" dirty="0"/>
              <a:t>When</a:t>
            </a:r>
            <a:r>
              <a:rPr lang="en-US" baseline="0" dirty="0"/>
              <a:t> we plug in the Bloch wavefunction, we can write the Schrodinger equation in this form.</a:t>
            </a:r>
          </a:p>
          <a:p>
            <a:r>
              <a:rPr lang="en-US" baseline="0" dirty="0"/>
              <a:t>Honestly, kind of a pain to show, see original paper: http://journals.aps.org/pr/pdf/10.1103/PhysRev.97.869</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93</a:t>
            </a:fld>
            <a:endParaRPr lang="en-US"/>
          </a:p>
        </p:txBody>
      </p:sp>
    </p:spTree>
    <p:extLst>
      <p:ext uri="{BB962C8B-B14F-4D97-AF65-F5344CB8AC3E}">
        <p14:creationId xmlns:p14="http://schemas.microsoft.com/office/powerpoint/2010/main" val="357299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panose="02020603050405020304" pitchFamily="18" charset="0"/>
              </a:rPr>
              <a:t>Based on these arguments, we are down to c or d</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3D4F75E5-1639-42C2-BD8F-A6F7E6AF92C2}" type="slidenum">
              <a:rPr lang="en-US" sz="1200" i="0" smtClean="0">
                <a:solidFill>
                  <a:schemeClr val="tx1"/>
                </a:solidFill>
                <a:latin typeface="Times" panose="02020603050405020304" pitchFamily="18" charset="0"/>
              </a:rPr>
              <a:pPr/>
              <a:t>17</a:t>
            </a:fld>
            <a:endParaRPr 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231057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 is missing one electron from it’s outer orbital. </a:t>
            </a:r>
          </a:p>
          <a:p>
            <a:endParaRPr lang="en-US" dirty="0"/>
          </a:p>
        </p:txBody>
      </p:sp>
      <p:sp>
        <p:nvSpPr>
          <p:cNvPr id="4" name="Slide Number Placeholder 3"/>
          <p:cNvSpPr>
            <a:spLocks noGrp="1"/>
          </p:cNvSpPr>
          <p:nvPr>
            <p:ph type="sldNum" sz="quarter" idx="5"/>
          </p:nvPr>
        </p:nvSpPr>
        <p:spPr/>
        <p:txBody>
          <a:bodyPr/>
          <a:lstStyle/>
          <a:p>
            <a:pPr>
              <a:defRPr/>
            </a:pPr>
            <a:fld id="{8033B7CD-79C9-4246-8412-22C6830BF555}" type="slidenum">
              <a:rPr lang="en-US" smtClean="0"/>
              <a:pPr>
                <a:defRPr/>
              </a:pPr>
              <a:t>21</a:t>
            </a:fld>
            <a:endParaRPr lang="en-US"/>
          </a:p>
        </p:txBody>
      </p:sp>
    </p:spTree>
    <p:extLst>
      <p:ext uri="{BB962C8B-B14F-4D97-AF65-F5344CB8AC3E}">
        <p14:creationId xmlns:p14="http://schemas.microsoft.com/office/powerpoint/2010/main" val="218249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Timeline is incomplete. This is my attempt to put things in perspective.</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Others: Kohn–Sham </a:t>
            </a:r>
            <a:r>
              <a:rPr lang="en-US" dirty="0" err="1"/>
              <a:t>eqs</a:t>
            </a:r>
            <a:r>
              <a:rPr lang="en-US" dirty="0"/>
              <a:t> (1965)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GW</a:t>
            </a:r>
            <a:r>
              <a:rPr lang="en-US" baseline="0" dirty="0"/>
              <a:t> uses Green’s function. </a:t>
            </a:r>
            <a:r>
              <a:rPr lang="en-US" dirty="0"/>
              <a:t>The GWA with </a:t>
            </a:r>
            <a:r>
              <a:rPr lang="en-US" i="1" dirty="0"/>
              <a:t>W</a:t>
            </a:r>
            <a:r>
              <a:rPr lang="en-US" dirty="0"/>
              <a:t> replaced by the bare Coulomb yields nothing other than the </a:t>
            </a:r>
            <a:r>
              <a:rPr lang="en-US" dirty="0" err="1"/>
              <a:t>Hartree</a:t>
            </a:r>
            <a:r>
              <a:rPr lang="en-US" dirty="0"/>
              <a:t>–</a:t>
            </a:r>
            <a:r>
              <a:rPr lang="en-US" dirty="0" err="1"/>
              <a:t>Fock</a:t>
            </a:r>
            <a:r>
              <a:rPr lang="en-US" dirty="0"/>
              <a:t> exchange potential (self-energy). Therefore, loosely speaking, the GWA represents a type of dynamically screened </a:t>
            </a:r>
            <a:r>
              <a:rPr lang="en-US" dirty="0" err="1"/>
              <a:t>Hartree</a:t>
            </a:r>
            <a:r>
              <a:rPr lang="en-US" dirty="0"/>
              <a:t>–</a:t>
            </a:r>
            <a:r>
              <a:rPr lang="en-US" dirty="0" err="1"/>
              <a:t>Fock</a:t>
            </a:r>
            <a:r>
              <a:rPr lang="en-US" dirty="0"/>
              <a:t> self-energy.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Hubbard: the simplest model of interacting particles in a lattice, with only two terms in the Hamiltonian: a kinetic term allowing for tunneling ('hopping') of particles between sites of the lattice and a potential term consisting of an on-site interaction. The Hubbard model is a good approximation for particles in a periodic potential at sufficiently low temperatures that all the particles are in the lowest Bloch band, as long as any long-range interactions between the particles can be ignored. If interactions between particles on different sites of the lattice are included, the model is often referred to as the 'extended Hubbard model'. The model was originally proposed (in 1963) to describe electrons in solids and has since been the focus of particular interest as a model for high-temperature superconductivity. For electrons in a solid, the Hubbard model can be considered as an improvement on the tight-binding model, which includes only the hopping term.</a:t>
            </a:r>
          </a:p>
          <a:p>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22</a:t>
            </a:fld>
            <a:endParaRPr lang="en-US"/>
          </a:p>
        </p:txBody>
      </p:sp>
    </p:spTree>
    <p:extLst>
      <p:ext uri="{BB962C8B-B14F-4D97-AF65-F5344CB8AC3E}">
        <p14:creationId xmlns:p14="http://schemas.microsoft.com/office/powerpoint/2010/main" val="50720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en-US"/>
            </a:p>
          </p:txBody>
        </p:sp>
      </p:grpSp>
      <p:sp>
        <p:nvSpPr>
          <p:cNvPr id="93186" name="Rectangle 2"/>
          <p:cNvSpPr>
            <a:spLocks noGrp="1" noChangeArrowheads="1"/>
          </p:cNvSpPr>
          <p:nvPr>
            <p:ph type="ctrTitle"/>
          </p:nvPr>
        </p:nvSpPr>
        <p:spPr>
          <a:xfrm>
            <a:off x="685800" y="685800"/>
            <a:ext cx="7772400" cy="2127250"/>
          </a:xfrm>
        </p:spPr>
        <p:txBody>
          <a:bodyPr/>
          <a:lstStyle>
            <a:lvl1pPr algn="ctr">
              <a:defRPr sz="5800"/>
            </a:lvl1pPr>
          </a:lstStyle>
          <a:p>
            <a:r>
              <a:rPr lang="tr-TR"/>
              <a:t>Asıl başlık stili için tıklatın</a:t>
            </a:r>
          </a:p>
        </p:txBody>
      </p:sp>
      <p:sp>
        <p:nvSpPr>
          <p:cNvPr id="931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tr-TR"/>
              <a:t>Asıl alt başlık stilini düzenlemek için tıklatın</a:t>
            </a:r>
          </a:p>
        </p:txBody>
      </p:sp>
      <p:sp>
        <p:nvSpPr>
          <p:cNvPr id="8" name="Rectangle 4"/>
          <p:cNvSpPr>
            <a:spLocks noGrp="1" noChangeArrowheads="1"/>
          </p:cNvSpPr>
          <p:nvPr>
            <p:ph type="dt" sz="half" idx="10"/>
          </p:nvPr>
        </p:nvSpPr>
        <p:spPr/>
        <p:txBody>
          <a:bodyPr/>
          <a:lstStyle>
            <a:lvl1pPr>
              <a:defRPr/>
            </a:lvl1pPr>
          </a:lstStyle>
          <a:p>
            <a:pPr>
              <a:defRPr/>
            </a:pPr>
            <a:endParaRPr lang="tr-TR"/>
          </a:p>
        </p:txBody>
      </p:sp>
      <p:sp>
        <p:nvSpPr>
          <p:cNvPr id="9" name="Rectangle 5"/>
          <p:cNvSpPr>
            <a:spLocks noGrp="1" noChangeArrowheads="1"/>
          </p:cNvSpPr>
          <p:nvPr>
            <p:ph type="ftr" sz="quarter" idx="11"/>
          </p:nvPr>
        </p:nvSpPr>
        <p:spPr/>
        <p:txBody>
          <a:bodyPr/>
          <a:lstStyle>
            <a:lvl1pPr>
              <a:defRPr/>
            </a:lvl1pPr>
          </a:lstStyle>
          <a:p>
            <a:pPr>
              <a:defRPr/>
            </a:pPr>
            <a:endParaRPr lang="tr-TR"/>
          </a:p>
        </p:txBody>
      </p:sp>
      <p:sp>
        <p:nvSpPr>
          <p:cNvPr id="10" name="Rectangle 6"/>
          <p:cNvSpPr>
            <a:spLocks noGrp="1" noChangeArrowheads="1"/>
          </p:cNvSpPr>
          <p:nvPr>
            <p:ph type="sldNum" sz="quarter" idx="12"/>
          </p:nvPr>
        </p:nvSpPr>
        <p:spPr/>
        <p:txBody>
          <a:bodyPr/>
          <a:lstStyle>
            <a:lvl1pPr>
              <a:defRPr/>
            </a:lvl1pPr>
          </a:lstStyle>
          <a:p>
            <a:pPr>
              <a:defRPr/>
            </a:pPr>
            <a:fld id="{6F297EE9-4FF9-42E1-93C1-48A5B921FAF1}" type="slidenum">
              <a:rPr lang="tr-TR"/>
              <a:pPr>
                <a:defRPr/>
              </a:pPr>
              <a:t>‹#›</a:t>
            </a:fld>
            <a:endParaRPr lang="tr-TR"/>
          </a:p>
        </p:txBody>
      </p:sp>
    </p:spTree>
    <p:extLst>
      <p:ext uri="{BB962C8B-B14F-4D97-AF65-F5344CB8AC3E}">
        <p14:creationId xmlns:p14="http://schemas.microsoft.com/office/powerpoint/2010/main" val="348297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5F6F56F6-D8B1-4C96-B65B-B5C6C7362007}" type="slidenum">
              <a:rPr lang="tr-TR"/>
              <a:pPr>
                <a:defRPr/>
              </a:pPr>
              <a:t>‹#›</a:t>
            </a:fld>
            <a:endParaRPr lang="tr-TR"/>
          </a:p>
        </p:txBody>
      </p:sp>
    </p:spTree>
    <p:extLst>
      <p:ext uri="{BB962C8B-B14F-4D97-AF65-F5344CB8AC3E}">
        <p14:creationId xmlns:p14="http://schemas.microsoft.com/office/powerpoint/2010/main" val="233466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3288E78-DFDF-443C-BF7C-7D82CB7E24EF}" type="slidenum">
              <a:rPr lang="tr-TR"/>
              <a:pPr>
                <a:defRPr/>
              </a:pPr>
              <a:t>‹#›</a:t>
            </a:fld>
            <a:endParaRPr lang="tr-TR"/>
          </a:p>
        </p:txBody>
      </p:sp>
    </p:spTree>
    <p:extLst>
      <p:ext uri="{BB962C8B-B14F-4D97-AF65-F5344CB8AC3E}">
        <p14:creationId xmlns:p14="http://schemas.microsoft.com/office/powerpoint/2010/main" val="2081338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FEA7F3FB-FAF3-4245-A86A-12DF05A3DFDE}" type="slidenum">
              <a:rPr lang="tr-TR"/>
              <a:pPr>
                <a:defRPr/>
              </a:pPr>
              <a:t>‹#›</a:t>
            </a:fld>
            <a:endParaRPr lang="tr-TR"/>
          </a:p>
        </p:txBody>
      </p:sp>
    </p:spTree>
    <p:extLst>
      <p:ext uri="{BB962C8B-B14F-4D97-AF65-F5344CB8AC3E}">
        <p14:creationId xmlns:p14="http://schemas.microsoft.com/office/powerpoint/2010/main" val="404346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B350284-490A-4A82-80D1-A0B5EF915305}" type="slidenum">
              <a:rPr lang="tr-TR"/>
              <a:pPr>
                <a:defRPr/>
              </a:pPr>
              <a:t>‹#›</a:t>
            </a:fld>
            <a:endParaRPr lang="tr-TR"/>
          </a:p>
        </p:txBody>
      </p:sp>
    </p:spTree>
    <p:extLst>
      <p:ext uri="{BB962C8B-B14F-4D97-AF65-F5344CB8AC3E}">
        <p14:creationId xmlns:p14="http://schemas.microsoft.com/office/powerpoint/2010/main" val="2765973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48752068-4CE2-4558-9711-A6AEAB94F87D}" type="slidenum">
              <a:rPr lang="tr-TR"/>
              <a:pPr>
                <a:defRPr/>
              </a:pPr>
              <a:t>‹#›</a:t>
            </a:fld>
            <a:endParaRPr lang="tr-TR"/>
          </a:p>
        </p:txBody>
      </p:sp>
    </p:spTree>
    <p:extLst>
      <p:ext uri="{BB962C8B-B14F-4D97-AF65-F5344CB8AC3E}">
        <p14:creationId xmlns:p14="http://schemas.microsoft.com/office/powerpoint/2010/main" val="3491187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4AA96E1F-CFFF-4CB7-A3C2-3D6DBA3CC8C6}" type="slidenum">
              <a:rPr lang="tr-TR"/>
              <a:pPr>
                <a:defRPr/>
              </a:pPr>
              <a:t>‹#›</a:t>
            </a:fld>
            <a:endParaRPr lang="tr-TR"/>
          </a:p>
        </p:txBody>
      </p:sp>
    </p:spTree>
    <p:extLst>
      <p:ext uri="{BB962C8B-B14F-4D97-AF65-F5344CB8AC3E}">
        <p14:creationId xmlns:p14="http://schemas.microsoft.com/office/powerpoint/2010/main" val="74810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100833E-DDC3-44EA-9E1B-B14D67D8EDA2}" type="slidenum">
              <a:rPr lang="tr-TR"/>
              <a:pPr>
                <a:defRPr/>
              </a:pPr>
              <a:t>‹#›</a:t>
            </a:fld>
            <a:endParaRPr lang="tr-TR"/>
          </a:p>
        </p:txBody>
      </p:sp>
    </p:spTree>
    <p:extLst>
      <p:ext uri="{BB962C8B-B14F-4D97-AF65-F5344CB8AC3E}">
        <p14:creationId xmlns:p14="http://schemas.microsoft.com/office/powerpoint/2010/main" val="2443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912A290-7E11-4CF3-B055-8E808A731D23}" type="slidenum">
              <a:rPr lang="tr-TR"/>
              <a:pPr>
                <a:defRPr/>
              </a:pPr>
              <a:t>‹#›</a:t>
            </a:fld>
            <a:endParaRPr lang="tr-TR"/>
          </a:p>
        </p:txBody>
      </p:sp>
    </p:spTree>
    <p:extLst>
      <p:ext uri="{BB962C8B-B14F-4D97-AF65-F5344CB8AC3E}">
        <p14:creationId xmlns:p14="http://schemas.microsoft.com/office/powerpoint/2010/main" val="24475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9040154E-B2A3-4204-84AF-E829C92A2AD8}" type="slidenum">
              <a:rPr lang="tr-TR"/>
              <a:pPr>
                <a:defRPr/>
              </a:pPr>
              <a:t>‹#›</a:t>
            </a:fld>
            <a:endParaRPr lang="tr-TR"/>
          </a:p>
        </p:txBody>
      </p:sp>
    </p:spTree>
    <p:extLst>
      <p:ext uri="{BB962C8B-B14F-4D97-AF65-F5344CB8AC3E}">
        <p14:creationId xmlns:p14="http://schemas.microsoft.com/office/powerpoint/2010/main" val="107193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37A043D4-F25A-4173-9357-A390DD2C93E6}" type="slidenum">
              <a:rPr lang="tr-TR"/>
              <a:pPr>
                <a:defRPr/>
              </a:pPr>
              <a:t>‹#›</a:t>
            </a:fld>
            <a:endParaRPr lang="tr-TR"/>
          </a:p>
        </p:txBody>
      </p:sp>
    </p:spTree>
    <p:extLst>
      <p:ext uri="{BB962C8B-B14F-4D97-AF65-F5344CB8AC3E}">
        <p14:creationId xmlns:p14="http://schemas.microsoft.com/office/powerpoint/2010/main" val="5122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7D1EF52A-68A4-4FE4-BFC2-D90B309EFAFA}" type="slidenum">
              <a:rPr lang="tr-TR"/>
              <a:pPr>
                <a:defRPr/>
              </a:pPr>
              <a:t>‹#›</a:t>
            </a:fld>
            <a:endParaRPr lang="tr-TR"/>
          </a:p>
        </p:txBody>
      </p:sp>
    </p:spTree>
    <p:extLst>
      <p:ext uri="{BB962C8B-B14F-4D97-AF65-F5344CB8AC3E}">
        <p14:creationId xmlns:p14="http://schemas.microsoft.com/office/powerpoint/2010/main" val="217187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EBC75224-0492-443A-A8FD-390615C9F7FC}" type="slidenum">
              <a:rPr lang="tr-TR"/>
              <a:pPr>
                <a:defRPr/>
              </a:pPr>
              <a:t>‹#›</a:t>
            </a:fld>
            <a:endParaRPr lang="tr-TR"/>
          </a:p>
        </p:txBody>
      </p:sp>
    </p:spTree>
    <p:extLst>
      <p:ext uri="{BB962C8B-B14F-4D97-AF65-F5344CB8AC3E}">
        <p14:creationId xmlns:p14="http://schemas.microsoft.com/office/powerpoint/2010/main" val="42035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D73243C4-F83D-4B11-AFE9-2BCDA8F2CC3F}" type="slidenum">
              <a:rPr lang="tr-TR"/>
              <a:pPr>
                <a:defRPr/>
              </a:pPr>
              <a:t>‹#›</a:t>
            </a:fld>
            <a:endParaRPr lang="tr-TR"/>
          </a:p>
        </p:txBody>
      </p:sp>
    </p:spTree>
    <p:extLst>
      <p:ext uri="{BB962C8B-B14F-4D97-AF65-F5344CB8AC3E}">
        <p14:creationId xmlns:p14="http://schemas.microsoft.com/office/powerpoint/2010/main" val="346870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63262FB-A3CD-423C-BA7A-722893564D30}" type="slidenum">
              <a:rPr lang="tr-TR"/>
              <a:pPr>
                <a:defRPr/>
              </a:pPr>
              <a:t>‹#›</a:t>
            </a:fld>
            <a:endParaRPr lang="tr-TR"/>
          </a:p>
        </p:txBody>
      </p:sp>
    </p:spTree>
    <p:extLst>
      <p:ext uri="{BB962C8B-B14F-4D97-AF65-F5344CB8AC3E}">
        <p14:creationId xmlns:p14="http://schemas.microsoft.com/office/powerpoint/2010/main" val="200065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Horz">
          <a:fgClr>
            <a:schemeClr val="bg1"/>
          </a:fgClr>
          <a:bgClr>
            <a:srgbClr val="FFFFFF"/>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t>Asıl başlık stili için tıklatın</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921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tr-TR"/>
          </a:p>
        </p:txBody>
      </p:sp>
      <p:sp>
        <p:nvSpPr>
          <p:cNvPr id="921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tr-TR"/>
          </a:p>
        </p:txBody>
      </p:sp>
      <p:sp>
        <p:nvSpPr>
          <p:cNvPr id="921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1F781FB-2067-43E2-861A-E4032C4DB11E}" type="slidenum">
              <a:rPr lang="tr-TR"/>
              <a:pPr>
                <a:defRPr/>
              </a:pPr>
              <a:t>‹#›</a:t>
            </a:fld>
            <a:endParaRPr lang="tr-TR"/>
          </a:p>
        </p:txBody>
      </p:sp>
      <p:sp>
        <p:nvSpPr>
          <p:cNvPr id="1031" name="Rectangle 7"/>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en-US" sz="2400">
              <a:latin typeface="Times New Roman" panose="02020603050405020304"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en-US" sz="2400">
              <a:latin typeface="Times New Roman" panose="02020603050405020304"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en-US" sz="24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209"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wmf"/></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wm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wmf"/></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2.bin"/><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2.bin"/><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wmf"/></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22.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6.bin"/><Relationship Id="rId4" Type="http://schemas.openxmlformats.org/officeDocument/2006/relationships/image" Target="../media/image24.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6.bin"/><Relationship Id="rId4" Type="http://schemas.openxmlformats.org/officeDocument/2006/relationships/image" Target="../media/image24.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9.bin"/><Relationship Id="rId4" Type="http://schemas.openxmlformats.org/officeDocument/2006/relationships/image" Target="../media/image27.wmf"/></Relationships>
</file>

<file path=ppt/slides/_rels/slide6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9.bin"/><Relationship Id="rId4" Type="http://schemas.openxmlformats.org/officeDocument/2006/relationships/image" Target="../media/image27.wmf"/></Relationships>
</file>

<file path=ppt/slides/_rels/slide6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9.bin"/><Relationship Id="rId4" Type="http://schemas.openxmlformats.org/officeDocument/2006/relationships/image" Target="../media/image27.wmf"/></Relationships>
</file>

<file path=ppt/slides/_rels/slide6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9.bin"/><Relationship Id="rId4" Type="http://schemas.openxmlformats.org/officeDocument/2006/relationships/image" Target="../media/image27.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1.bin"/><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2.png"/></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wmf"/></Relationships>
</file>

<file path=ppt/slides/_rels/slide9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9171-21DC-0AB6-2DC8-8CEFE1F2F486}"/>
              </a:ext>
            </a:extLst>
          </p:cNvPr>
          <p:cNvSpPr>
            <a:spLocks noGrp="1"/>
          </p:cNvSpPr>
          <p:nvPr>
            <p:ph type="ctrTitle"/>
          </p:nvPr>
        </p:nvSpPr>
        <p:spPr>
          <a:xfrm>
            <a:off x="685800" y="685800"/>
            <a:ext cx="7772400" cy="1735088"/>
          </a:xfrm>
        </p:spPr>
        <p:txBody>
          <a:bodyPr/>
          <a:lstStyle/>
          <a:p>
            <a:r>
              <a:rPr lang="en-US" dirty="0"/>
              <a:t>Test in one week</a:t>
            </a:r>
          </a:p>
        </p:txBody>
      </p:sp>
      <p:sp>
        <p:nvSpPr>
          <p:cNvPr id="3" name="Subtitle 2">
            <a:extLst>
              <a:ext uri="{FF2B5EF4-FFF2-40B4-BE49-F238E27FC236}">
                <a16:creationId xmlns:a16="http://schemas.microsoft.com/office/drawing/2014/main" id="{4DB4E2C4-CD95-F812-813A-4584AAADC627}"/>
              </a:ext>
            </a:extLst>
          </p:cNvPr>
          <p:cNvSpPr>
            <a:spLocks noGrp="1"/>
          </p:cNvSpPr>
          <p:nvPr>
            <p:ph type="subTitle" idx="1"/>
          </p:nvPr>
        </p:nvSpPr>
        <p:spPr>
          <a:xfrm>
            <a:off x="1371600" y="3573016"/>
            <a:ext cx="6400800" cy="2209800"/>
          </a:xfrm>
        </p:spPr>
        <p:txBody>
          <a:bodyPr/>
          <a:lstStyle/>
          <a:p>
            <a:r>
              <a:rPr lang="en-US" b="1" dirty="0"/>
              <a:t>No class </a:t>
            </a:r>
            <a:r>
              <a:rPr lang="en-US" dirty="0"/>
              <a:t>next Wednesday: </a:t>
            </a:r>
          </a:p>
          <a:p>
            <a:r>
              <a:rPr lang="en-US" dirty="0"/>
              <a:t>Use your extra time to study and make your equation sheet</a:t>
            </a:r>
          </a:p>
          <a:p>
            <a:endParaRPr lang="en-US" dirty="0"/>
          </a:p>
          <a:p>
            <a:r>
              <a:rPr lang="en-US" dirty="0"/>
              <a:t>HW due today</a:t>
            </a:r>
          </a:p>
        </p:txBody>
      </p:sp>
    </p:spTree>
    <p:extLst>
      <p:ext uri="{BB962C8B-B14F-4D97-AF65-F5344CB8AC3E}">
        <p14:creationId xmlns:p14="http://schemas.microsoft.com/office/powerpoint/2010/main" val="4219320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pPr algn="ctr"/>
            <a:r>
              <a:rPr lang="en-US"/>
              <a:t>How Bands “Run”</a:t>
            </a:r>
          </a:p>
        </p:txBody>
      </p:sp>
      <p:sp>
        <p:nvSpPr>
          <p:cNvPr id="5" name="Rectangle 4"/>
          <p:cNvSpPr>
            <a:spLocks noChangeArrowheads="1"/>
          </p:cNvSpPr>
          <p:nvPr/>
        </p:nvSpPr>
        <p:spPr bwMode="auto">
          <a:xfrm>
            <a:off x="285750" y="1419225"/>
            <a:ext cx="8858250" cy="521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lnSpc>
                <a:spcPct val="90000"/>
              </a:lnSpc>
              <a:spcBef>
                <a:spcPct val="0"/>
              </a:spcBef>
              <a:buClrTx/>
              <a:buSzTx/>
              <a:buFontTx/>
              <a:buNone/>
            </a:pPr>
            <a:r>
              <a:rPr lang="en-US" dirty="0" err="1">
                <a:latin typeface="Symbol" panose="05050102010706020507" pitchFamily="18" charset="2"/>
              </a:rPr>
              <a:t>Y</a:t>
            </a:r>
            <a:r>
              <a:rPr lang="en-US" baseline="-25000" dirty="0" err="1">
                <a:latin typeface="Arial" panose="020B0604020202020204" pitchFamily="34" charset="0"/>
              </a:rPr>
              <a:t>k</a:t>
            </a:r>
            <a:r>
              <a:rPr lang="en-US" dirty="0">
                <a:latin typeface="Arial" panose="020B0604020202020204" pitchFamily="34" charset="0"/>
              </a:rPr>
              <a:t> = </a:t>
            </a:r>
            <a:r>
              <a:rPr lang="en-US" dirty="0">
                <a:latin typeface="Symbol" panose="05050102010706020507" pitchFamily="18" charset="2"/>
              </a:rPr>
              <a:t>S</a:t>
            </a:r>
            <a:r>
              <a:rPr lang="en-US" dirty="0">
                <a:latin typeface="Arial" panose="020B0604020202020204" pitchFamily="34" charset="0"/>
              </a:rPr>
              <a:t> </a:t>
            </a:r>
            <a:r>
              <a:rPr lang="en-US" dirty="0" err="1">
                <a:latin typeface="Arial" panose="020B0604020202020204" pitchFamily="34" charset="0"/>
              </a:rPr>
              <a:t>e</a:t>
            </a:r>
            <a:r>
              <a:rPr lang="en-US" baseline="30000" dirty="0" err="1">
                <a:latin typeface="Arial" panose="020B0604020202020204" pitchFamily="34" charset="0"/>
              </a:rPr>
              <a:t>ikna</a:t>
            </a:r>
            <a:r>
              <a:rPr lang="en-US" dirty="0" err="1">
                <a:latin typeface="Symbol" panose="05050102010706020507" pitchFamily="18" charset="2"/>
              </a:rPr>
              <a:t>c</a:t>
            </a:r>
            <a:r>
              <a:rPr lang="en-US" baseline="-25000" dirty="0" err="1">
                <a:latin typeface="Arial" panose="020B0604020202020204" pitchFamily="34" charset="0"/>
              </a:rPr>
              <a:t>n</a:t>
            </a:r>
            <a:r>
              <a:rPr lang="en-US" baseline="-25000" dirty="0">
                <a:latin typeface="Arial" panose="020B0604020202020204" pitchFamily="34" charset="0"/>
              </a:rPr>
              <a:t> </a:t>
            </a:r>
            <a:r>
              <a:rPr lang="en-US" dirty="0"/>
              <a:t>(tight binding) </a:t>
            </a:r>
            <a:endParaRPr lang="en-US" dirty="0">
              <a:latin typeface="Symbol" panose="05050102010706020507" pitchFamily="18" charset="2"/>
            </a:endParaRPr>
          </a:p>
          <a:p>
            <a:pPr algn="ctr" eaLnBrk="1" hangingPunct="1">
              <a:spcBef>
                <a:spcPct val="0"/>
              </a:spcBef>
              <a:buClrTx/>
              <a:buSzTx/>
              <a:buFontTx/>
              <a:buNone/>
            </a:pPr>
            <a:r>
              <a:rPr lang="en-US" dirty="0"/>
              <a:t>applies in general </a:t>
            </a:r>
          </a:p>
          <a:p>
            <a:pPr eaLnBrk="1" hangingPunct="1">
              <a:spcBef>
                <a:spcPct val="0"/>
              </a:spcBef>
              <a:buClrTx/>
              <a:buSzTx/>
              <a:buFontTx/>
              <a:buNone/>
            </a:pPr>
            <a:endParaRPr lang="en-US" b="1" dirty="0"/>
          </a:p>
          <a:p>
            <a:pPr eaLnBrk="1" hangingPunct="1">
              <a:spcBef>
                <a:spcPct val="0"/>
              </a:spcBef>
              <a:buClrTx/>
              <a:buSzTx/>
              <a:buFontTx/>
              <a:buNone/>
            </a:pPr>
            <a:r>
              <a:rPr lang="en-US" dirty="0"/>
              <a:t>It</a:t>
            </a:r>
            <a:r>
              <a:rPr lang="en-US" b="1" dirty="0"/>
              <a:t> </a:t>
            </a:r>
            <a:r>
              <a:rPr lang="en-US" dirty="0"/>
              <a:t>does not, however, say anything about whether the lowest energy should occur at k=0 or at the BZ edge.</a:t>
            </a:r>
          </a:p>
          <a:p>
            <a:pPr eaLnBrk="1" hangingPunct="1">
              <a:spcBef>
                <a:spcPct val="0"/>
              </a:spcBef>
              <a:buClrTx/>
              <a:buSzTx/>
              <a:buFontTx/>
              <a:buNone/>
            </a:pPr>
            <a:endParaRPr lang="en-US" dirty="0"/>
          </a:p>
          <a:p>
            <a:pPr algn="ctr" eaLnBrk="1" hangingPunct="1">
              <a:spcBef>
                <a:spcPct val="0"/>
              </a:spcBef>
              <a:buClrTx/>
              <a:buSzTx/>
              <a:buFontTx/>
              <a:buNone/>
            </a:pPr>
            <a:r>
              <a:rPr lang="en-US" sz="2400" dirty="0"/>
              <a:t>For a chain of H atoms (s orbitals) it is clear that </a:t>
            </a:r>
          </a:p>
          <a:p>
            <a:pPr algn="ctr" eaLnBrk="1" hangingPunct="1">
              <a:spcBef>
                <a:spcPct val="0"/>
              </a:spcBef>
              <a:buClrTx/>
              <a:buSzTx/>
              <a:buFontTx/>
              <a:buNone/>
            </a:pPr>
            <a:r>
              <a:rPr lang="en-US" sz="2000" dirty="0"/>
              <a:t>E(k = 0) &lt; E(k = n/a), </a:t>
            </a:r>
            <a:r>
              <a:rPr lang="en-US" sz="2400" dirty="0"/>
              <a:t>meaning they prefer to be in phase.</a:t>
            </a:r>
          </a:p>
          <a:p>
            <a:pPr eaLnBrk="1" hangingPunct="1">
              <a:spcBef>
                <a:spcPct val="0"/>
              </a:spcBef>
              <a:buClrTx/>
              <a:buSzTx/>
              <a:buFontTx/>
              <a:buNone/>
            </a:pPr>
            <a:endParaRPr lang="en-US" sz="3600" b="1" i="1" dirty="0"/>
          </a:p>
          <a:p>
            <a:pPr algn="ctr" eaLnBrk="1" hangingPunct="1">
              <a:spcBef>
                <a:spcPct val="0"/>
              </a:spcBef>
              <a:buClrTx/>
              <a:buSzTx/>
              <a:buFontTx/>
              <a:buNone/>
            </a:pPr>
            <a:r>
              <a:rPr lang="en-US" b="1" i="1" dirty="0"/>
              <a:t>But consider a chain of p orbitals. </a:t>
            </a:r>
          </a:p>
          <a:p>
            <a:pPr algn="ctr" eaLnBrk="1" hangingPunct="1">
              <a:spcBef>
                <a:spcPct val="0"/>
              </a:spcBef>
              <a:buClrTx/>
              <a:buSzTx/>
              <a:buFontTx/>
              <a:buNone/>
            </a:pPr>
            <a:r>
              <a:rPr lang="en-US" b="1" i="1" dirty="0"/>
              <a:t>Is being in phase preferred? Why?</a:t>
            </a:r>
            <a:endParaRPr lang="en-US" dirty="0"/>
          </a:p>
        </p:txBody>
      </p:sp>
      <p:pic>
        <p:nvPicPr>
          <p:cNvPr id="2" name="Picture 1"/>
          <p:cNvPicPr>
            <a:picLocks noChangeAspect="1"/>
          </p:cNvPicPr>
          <p:nvPr/>
        </p:nvPicPr>
        <p:blipFill>
          <a:blip r:embed="rId3"/>
          <a:stretch>
            <a:fillRect/>
          </a:stretch>
        </p:blipFill>
        <p:spPr>
          <a:xfrm>
            <a:off x="2267744" y="5301208"/>
            <a:ext cx="1000265" cy="419158"/>
          </a:xfrm>
          <a:prstGeom prst="rect">
            <a:avLst/>
          </a:prstGeom>
        </p:spPr>
      </p:pic>
      <p:pic>
        <p:nvPicPr>
          <p:cNvPr id="6" name="Picture 5"/>
          <p:cNvPicPr>
            <a:picLocks noChangeAspect="1"/>
          </p:cNvPicPr>
          <p:nvPr/>
        </p:nvPicPr>
        <p:blipFill>
          <a:blip r:embed="rId3"/>
          <a:stretch>
            <a:fillRect/>
          </a:stretch>
        </p:blipFill>
        <p:spPr>
          <a:xfrm>
            <a:off x="3270374" y="5301208"/>
            <a:ext cx="1000265" cy="419158"/>
          </a:xfrm>
          <a:prstGeom prst="rect">
            <a:avLst/>
          </a:prstGeom>
        </p:spPr>
      </p:pic>
      <p:pic>
        <p:nvPicPr>
          <p:cNvPr id="7" name="Picture 6"/>
          <p:cNvPicPr>
            <a:picLocks noChangeAspect="1"/>
          </p:cNvPicPr>
          <p:nvPr/>
        </p:nvPicPr>
        <p:blipFill>
          <a:blip r:embed="rId3"/>
          <a:stretch>
            <a:fillRect/>
          </a:stretch>
        </p:blipFill>
        <p:spPr>
          <a:xfrm>
            <a:off x="4270639" y="5301208"/>
            <a:ext cx="1000265" cy="419158"/>
          </a:xfrm>
          <a:prstGeom prst="rect">
            <a:avLst/>
          </a:prstGeom>
        </p:spPr>
      </p:pic>
      <p:pic>
        <p:nvPicPr>
          <p:cNvPr id="8" name="Picture 7"/>
          <p:cNvPicPr>
            <a:picLocks noChangeAspect="1"/>
          </p:cNvPicPr>
          <p:nvPr/>
        </p:nvPicPr>
        <p:blipFill>
          <a:blip r:embed="rId3"/>
          <a:stretch>
            <a:fillRect/>
          </a:stretch>
        </p:blipFill>
        <p:spPr>
          <a:xfrm>
            <a:off x="5270904" y="5301208"/>
            <a:ext cx="1000265" cy="419158"/>
          </a:xfrm>
          <a:prstGeom prst="rect">
            <a:avLst/>
          </a:prstGeom>
        </p:spPr>
      </p:pic>
      <p:pic>
        <p:nvPicPr>
          <p:cNvPr id="9" name="Picture 8"/>
          <p:cNvPicPr>
            <a:picLocks noChangeAspect="1"/>
          </p:cNvPicPr>
          <p:nvPr/>
        </p:nvPicPr>
        <p:blipFill>
          <a:blip r:embed="rId3"/>
          <a:stretch>
            <a:fillRect/>
          </a:stretch>
        </p:blipFill>
        <p:spPr>
          <a:xfrm>
            <a:off x="6271169" y="5301208"/>
            <a:ext cx="1000265" cy="419158"/>
          </a:xfrm>
          <a:prstGeom prst="rect">
            <a:avLst/>
          </a:prstGeom>
        </p:spPr>
      </p:pic>
      <p:pic>
        <p:nvPicPr>
          <p:cNvPr id="3" name="Picture 2">
            <a:extLst>
              <a:ext uri="{FF2B5EF4-FFF2-40B4-BE49-F238E27FC236}">
                <a16:creationId xmlns:a16="http://schemas.microsoft.com/office/drawing/2014/main" id="{9077B688-3A4D-403E-B9CA-1027F0467C2B}"/>
              </a:ext>
            </a:extLst>
          </p:cNvPr>
          <p:cNvPicPr>
            <a:picLocks noChangeAspect="1"/>
          </p:cNvPicPr>
          <p:nvPr/>
        </p:nvPicPr>
        <p:blipFill>
          <a:blip r:embed="rId4"/>
          <a:stretch>
            <a:fillRect/>
          </a:stretch>
        </p:blipFill>
        <p:spPr>
          <a:xfrm>
            <a:off x="995028" y="3986530"/>
            <a:ext cx="7153944" cy="432069"/>
          </a:xfrm>
          <a:prstGeom prst="rect">
            <a:avLst/>
          </a:prstGeom>
        </p:spPr>
      </p:pic>
    </p:spTree>
    <p:extLst>
      <p:ext uri="{BB962C8B-B14F-4D97-AF65-F5344CB8AC3E}">
        <p14:creationId xmlns:p14="http://schemas.microsoft.com/office/powerpoint/2010/main" val="427946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US" dirty="0"/>
              <a:t>One electron in this p Orbital Runs Opposite to s</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55" y="1988840"/>
            <a:ext cx="8785308" cy="40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89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7013" y="640680"/>
            <a:ext cx="8610600" cy="990600"/>
          </a:xfrm>
        </p:spPr>
        <p:txBody>
          <a:bodyPr/>
          <a:lstStyle/>
          <a:p>
            <a:pPr algn="ctr"/>
            <a:r>
              <a:rPr lang="en-US" dirty="0"/>
              <a:t>Group: Linear Chain of F</a:t>
            </a:r>
            <a:br>
              <a:rPr lang="en-US" dirty="0"/>
            </a:br>
            <a:br>
              <a:rPr lang="en-US" baseline="30000" dirty="0"/>
            </a:br>
            <a:endParaRPr lang="en-US" baseline="30000" dirty="0"/>
          </a:p>
        </p:txBody>
      </p:sp>
      <p:grpSp>
        <p:nvGrpSpPr>
          <p:cNvPr id="23555" name="Group 111"/>
          <p:cNvGrpSpPr>
            <a:grpSpLocks/>
          </p:cNvGrpSpPr>
          <p:nvPr/>
        </p:nvGrpSpPr>
        <p:grpSpPr bwMode="auto">
          <a:xfrm>
            <a:off x="152400" y="2954338"/>
            <a:ext cx="2559050" cy="3252787"/>
            <a:chOff x="96" y="1152"/>
            <a:chExt cx="1612" cy="2049"/>
          </a:xfrm>
        </p:grpSpPr>
        <p:sp>
          <p:nvSpPr>
            <p:cNvPr id="23613" name="Line 13"/>
            <p:cNvSpPr>
              <a:spLocks noChangeAspect="1" noChangeShapeType="1"/>
            </p:cNvSpPr>
            <p:nvPr/>
          </p:nvSpPr>
          <p:spPr bwMode="auto">
            <a:xfrm>
              <a:off x="349" y="1715"/>
              <a:ext cx="112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14"/>
            <p:cNvSpPr txBox="1">
              <a:spLocks noChangeAspect="1" noChangeArrowheads="1"/>
            </p:cNvSpPr>
            <p:nvPr/>
          </p:nvSpPr>
          <p:spPr bwMode="auto">
            <a:xfrm>
              <a:off x="278" y="2897"/>
              <a:ext cx="181"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3" name="Text Box 15"/>
            <p:cNvSpPr txBox="1">
              <a:spLocks noChangeAspect="1" noChangeArrowheads="1"/>
            </p:cNvSpPr>
            <p:nvPr/>
          </p:nvSpPr>
          <p:spPr bwMode="auto">
            <a:xfrm>
              <a:off x="1284" y="2892"/>
              <a:ext cx="424" cy="231"/>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4" name="Text Box 16"/>
            <p:cNvSpPr txBox="1">
              <a:spLocks noChangeAspect="1" noChangeArrowheads="1"/>
            </p:cNvSpPr>
            <p:nvPr/>
          </p:nvSpPr>
          <p:spPr bwMode="auto">
            <a:xfrm>
              <a:off x="823" y="2969"/>
              <a:ext cx="182" cy="232"/>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2545" name="Text Box 17"/>
            <p:cNvSpPr txBox="1">
              <a:spLocks noChangeAspect="1" noChangeArrowheads="1"/>
            </p:cNvSpPr>
            <p:nvPr/>
          </p:nvSpPr>
          <p:spPr bwMode="auto">
            <a:xfrm rot="16200000" flipH="1">
              <a:off x="-21" y="1820"/>
              <a:ext cx="465" cy="231"/>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Arial" charset="0"/>
                </a:rPr>
                <a:t>E(k)</a:t>
              </a:r>
            </a:p>
          </p:txBody>
        </p:sp>
        <p:sp>
          <p:nvSpPr>
            <p:cNvPr id="22546" name="Text Box 18"/>
            <p:cNvSpPr txBox="1">
              <a:spLocks noChangeAspect="1" noChangeArrowheads="1"/>
            </p:cNvSpPr>
            <p:nvPr/>
          </p:nvSpPr>
          <p:spPr bwMode="auto">
            <a:xfrm>
              <a:off x="382" y="1493"/>
              <a:ext cx="375"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E</a:t>
              </a:r>
              <a:r>
                <a:rPr lang="en-US" baseline="-25000">
                  <a:effectLst>
                    <a:outerShdw blurRad="38100" dist="38100" dir="2700000" algn="tl">
                      <a:srgbClr val="C0C0C0"/>
                    </a:outerShdw>
                  </a:effectLst>
                  <a:latin typeface="Arial" charset="0"/>
                </a:rPr>
                <a:t>F</a:t>
              </a:r>
            </a:p>
          </p:txBody>
        </p:sp>
        <p:sp>
          <p:nvSpPr>
            <p:cNvPr id="23619" name="Rectangle 20"/>
            <p:cNvSpPr>
              <a:spLocks noChangeAspect="1" noChangeArrowheads="1"/>
            </p:cNvSpPr>
            <p:nvPr/>
          </p:nvSpPr>
          <p:spPr bwMode="auto">
            <a:xfrm>
              <a:off x="351" y="1152"/>
              <a:ext cx="1127" cy="17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23620" name="Freeform 26"/>
            <p:cNvSpPr>
              <a:spLocks noChangeAspect="1"/>
            </p:cNvSpPr>
            <p:nvPr/>
          </p:nvSpPr>
          <p:spPr bwMode="auto">
            <a:xfrm>
              <a:off x="351" y="2309"/>
              <a:ext cx="1127" cy="448"/>
            </a:xfrm>
            <a:custGeom>
              <a:avLst/>
              <a:gdLst>
                <a:gd name="T0" fmla="*/ 0 w 1488"/>
                <a:gd name="T1" fmla="*/ 63 h 592"/>
                <a:gd name="T2" fmla="*/ 15 w 1488"/>
                <a:gd name="T3" fmla="*/ 63 h 592"/>
                <a:gd name="T4" fmla="*/ 42 w 1488"/>
                <a:gd name="T5" fmla="*/ 58 h 592"/>
                <a:gd name="T6" fmla="*/ 72 w 1488"/>
                <a:gd name="T7" fmla="*/ 37 h 592"/>
                <a:gd name="T8" fmla="*/ 83 w 1488"/>
                <a:gd name="T9" fmla="*/ 26 h 592"/>
                <a:gd name="T10" fmla="*/ 93 w 1488"/>
                <a:gd name="T11" fmla="*/ 17 h 592"/>
                <a:gd name="T12" fmla="*/ 114 w 1488"/>
                <a:gd name="T13" fmla="*/ 6 h 592"/>
                <a:gd name="T14" fmla="*/ 141 w 1488"/>
                <a:gd name="T15" fmla="*/ 2 h 592"/>
                <a:gd name="T16" fmla="*/ 161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21" name="Freeform 27"/>
            <p:cNvSpPr>
              <a:spLocks noChangeAspect="1"/>
            </p:cNvSpPr>
            <p:nvPr/>
          </p:nvSpPr>
          <p:spPr bwMode="auto">
            <a:xfrm>
              <a:off x="349" y="1643"/>
              <a:ext cx="1127" cy="630"/>
            </a:xfrm>
            <a:custGeom>
              <a:avLst/>
              <a:gdLst>
                <a:gd name="T0" fmla="*/ 0 w 1488"/>
                <a:gd name="T1" fmla="*/ 959 h 592"/>
                <a:gd name="T2" fmla="*/ 15 w 1488"/>
                <a:gd name="T3" fmla="*/ 959 h 592"/>
                <a:gd name="T4" fmla="*/ 42 w 1488"/>
                <a:gd name="T5" fmla="*/ 881 h 592"/>
                <a:gd name="T6" fmla="*/ 72 w 1488"/>
                <a:gd name="T7" fmla="*/ 565 h 592"/>
                <a:gd name="T8" fmla="*/ 83 w 1488"/>
                <a:gd name="T9" fmla="*/ 408 h 592"/>
                <a:gd name="T10" fmla="*/ 93 w 1488"/>
                <a:gd name="T11" fmla="*/ 250 h 592"/>
                <a:gd name="T12" fmla="*/ 114 w 1488"/>
                <a:gd name="T13" fmla="*/ 93 h 592"/>
                <a:gd name="T14" fmla="*/ 141 w 1488"/>
                <a:gd name="T15" fmla="*/ 16 h 592"/>
                <a:gd name="T16" fmla="*/ 161 w 1488"/>
                <a:gd name="T17" fmla="*/ 1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22" name="Freeform 28"/>
            <p:cNvSpPr>
              <a:spLocks noChangeAspect="1"/>
            </p:cNvSpPr>
            <p:nvPr/>
          </p:nvSpPr>
          <p:spPr bwMode="auto">
            <a:xfrm>
              <a:off x="349" y="1606"/>
              <a:ext cx="1127" cy="630"/>
            </a:xfrm>
            <a:custGeom>
              <a:avLst/>
              <a:gdLst>
                <a:gd name="T0" fmla="*/ 0 w 1488"/>
                <a:gd name="T1" fmla="*/ 959 h 592"/>
                <a:gd name="T2" fmla="*/ 15 w 1488"/>
                <a:gd name="T3" fmla="*/ 959 h 592"/>
                <a:gd name="T4" fmla="*/ 42 w 1488"/>
                <a:gd name="T5" fmla="*/ 881 h 592"/>
                <a:gd name="T6" fmla="*/ 72 w 1488"/>
                <a:gd name="T7" fmla="*/ 565 h 592"/>
                <a:gd name="T8" fmla="*/ 83 w 1488"/>
                <a:gd name="T9" fmla="*/ 408 h 592"/>
                <a:gd name="T10" fmla="*/ 93 w 1488"/>
                <a:gd name="T11" fmla="*/ 250 h 592"/>
                <a:gd name="T12" fmla="*/ 114 w 1488"/>
                <a:gd name="T13" fmla="*/ 93 h 592"/>
                <a:gd name="T14" fmla="*/ 141 w 1488"/>
                <a:gd name="T15" fmla="*/ 16 h 592"/>
                <a:gd name="T16" fmla="*/ 161 w 1488"/>
                <a:gd name="T17" fmla="*/ 1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23" name="Freeform 29"/>
            <p:cNvSpPr>
              <a:spLocks noChangeAspect="1"/>
            </p:cNvSpPr>
            <p:nvPr/>
          </p:nvSpPr>
          <p:spPr bwMode="auto">
            <a:xfrm>
              <a:off x="349" y="1570"/>
              <a:ext cx="1127" cy="630"/>
            </a:xfrm>
            <a:custGeom>
              <a:avLst/>
              <a:gdLst>
                <a:gd name="T0" fmla="*/ 0 w 1488"/>
                <a:gd name="T1" fmla="*/ 959 h 592"/>
                <a:gd name="T2" fmla="*/ 15 w 1488"/>
                <a:gd name="T3" fmla="*/ 959 h 592"/>
                <a:gd name="T4" fmla="*/ 42 w 1488"/>
                <a:gd name="T5" fmla="*/ 881 h 592"/>
                <a:gd name="T6" fmla="*/ 72 w 1488"/>
                <a:gd name="T7" fmla="*/ 565 h 592"/>
                <a:gd name="T8" fmla="*/ 83 w 1488"/>
                <a:gd name="T9" fmla="*/ 408 h 592"/>
                <a:gd name="T10" fmla="*/ 93 w 1488"/>
                <a:gd name="T11" fmla="*/ 250 h 592"/>
                <a:gd name="T12" fmla="*/ 114 w 1488"/>
                <a:gd name="T13" fmla="*/ 93 h 592"/>
                <a:gd name="T14" fmla="*/ 141 w 1488"/>
                <a:gd name="T15" fmla="*/ 16 h 592"/>
                <a:gd name="T16" fmla="*/ 161 w 1488"/>
                <a:gd name="T17" fmla="*/ 1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56" name="Group 112"/>
          <p:cNvGrpSpPr>
            <a:grpSpLocks/>
          </p:cNvGrpSpPr>
          <p:nvPr/>
        </p:nvGrpSpPr>
        <p:grpSpPr bwMode="auto">
          <a:xfrm>
            <a:off x="2590800" y="2954338"/>
            <a:ext cx="2270125" cy="3252787"/>
            <a:chOff x="1632" y="1152"/>
            <a:chExt cx="1430" cy="2049"/>
          </a:xfrm>
        </p:grpSpPr>
        <p:sp>
          <p:nvSpPr>
            <p:cNvPr id="23603" name="Line 70"/>
            <p:cNvSpPr>
              <a:spLocks noChangeAspect="1" noChangeShapeType="1"/>
            </p:cNvSpPr>
            <p:nvPr/>
          </p:nvSpPr>
          <p:spPr bwMode="auto">
            <a:xfrm>
              <a:off x="1728" y="1680"/>
              <a:ext cx="112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99" name="Text Box 71"/>
            <p:cNvSpPr txBox="1">
              <a:spLocks noChangeAspect="1" noChangeArrowheads="1"/>
            </p:cNvSpPr>
            <p:nvPr/>
          </p:nvSpPr>
          <p:spPr bwMode="auto">
            <a:xfrm>
              <a:off x="1632" y="2897"/>
              <a:ext cx="181"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22600" name="Text Box 72"/>
            <p:cNvSpPr txBox="1">
              <a:spLocks noChangeAspect="1" noChangeArrowheads="1"/>
            </p:cNvSpPr>
            <p:nvPr/>
          </p:nvSpPr>
          <p:spPr bwMode="auto">
            <a:xfrm>
              <a:off x="2638" y="2892"/>
              <a:ext cx="424" cy="231"/>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22601" name="Text Box 73"/>
            <p:cNvSpPr txBox="1">
              <a:spLocks noChangeAspect="1" noChangeArrowheads="1"/>
            </p:cNvSpPr>
            <p:nvPr/>
          </p:nvSpPr>
          <p:spPr bwMode="auto">
            <a:xfrm>
              <a:off x="2177" y="2969"/>
              <a:ext cx="182" cy="232"/>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2603" name="Text Box 75"/>
            <p:cNvSpPr txBox="1">
              <a:spLocks noChangeAspect="1" noChangeArrowheads="1"/>
            </p:cNvSpPr>
            <p:nvPr/>
          </p:nvSpPr>
          <p:spPr bwMode="auto">
            <a:xfrm>
              <a:off x="2400" y="1440"/>
              <a:ext cx="375"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E</a:t>
              </a:r>
              <a:r>
                <a:rPr lang="en-US" baseline="-25000">
                  <a:effectLst>
                    <a:outerShdw blurRad="38100" dist="38100" dir="2700000" algn="tl">
                      <a:srgbClr val="C0C0C0"/>
                    </a:outerShdw>
                  </a:effectLst>
                  <a:latin typeface="Arial" charset="0"/>
                </a:rPr>
                <a:t>F</a:t>
              </a:r>
            </a:p>
          </p:txBody>
        </p:sp>
        <p:sp>
          <p:nvSpPr>
            <p:cNvPr id="23608" name="Rectangle 76"/>
            <p:cNvSpPr>
              <a:spLocks noChangeAspect="1" noChangeArrowheads="1"/>
            </p:cNvSpPr>
            <p:nvPr/>
          </p:nvSpPr>
          <p:spPr bwMode="auto">
            <a:xfrm>
              <a:off x="1705" y="1152"/>
              <a:ext cx="1127" cy="17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23609" name="Freeform 77"/>
            <p:cNvSpPr>
              <a:spLocks noChangeAspect="1"/>
            </p:cNvSpPr>
            <p:nvPr/>
          </p:nvSpPr>
          <p:spPr bwMode="auto">
            <a:xfrm>
              <a:off x="1705" y="2309"/>
              <a:ext cx="1127" cy="448"/>
            </a:xfrm>
            <a:custGeom>
              <a:avLst/>
              <a:gdLst>
                <a:gd name="T0" fmla="*/ 0 w 1488"/>
                <a:gd name="T1" fmla="*/ 63 h 592"/>
                <a:gd name="T2" fmla="*/ 15 w 1488"/>
                <a:gd name="T3" fmla="*/ 63 h 592"/>
                <a:gd name="T4" fmla="*/ 42 w 1488"/>
                <a:gd name="T5" fmla="*/ 58 h 592"/>
                <a:gd name="T6" fmla="*/ 72 w 1488"/>
                <a:gd name="T7" fmla="*/ 37 h 592"/>
                <a:gd name="T8" fmla="*/ 83 w 1488"/>
                <a:gd name="T9" fmla="*/ 26 h 592"/>
                <a:gd name="T10" fmla="*/ 93 w 1488"/>
                <a:gd name="T11" fmla="*/ 17 h 592"/>
                <a:gd name="T12" fmla="*/ 114 w 1488"/>
                <a:gd name="T13" fmla="*/ 6 h 592"/>
                <a:gd name="T14" fmla="*/ 141 w 1488"/>
                <a:gd name="T15" fmla="*/ 2 h 592"/>
                <a:gd name="T16" fmla="*/ 161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10" name="Freeform 78"/>
            <p:cNvSpPr>
              <a:spLocks noChangeAspect="1"/>
            </p:cNvSpPr>
            <p:nvPr/>
          </p:nvSpPr>
          <p:spPr bwMode="auto">
            <a:xfrm flipV="1">
              <a:off x="1698" y="1584"/>
              <a:ext cx="1127" cy="630"/>
            </a:xfrm>
            <a:custGeom>
              <a:avLst/>
              <a:gdLst>
                <a:gd name="T0" fmla="*/ 0 w 1488"/>
                <a:gd name="T1" fmla="*/ 959 h 592"/>
                <a:gd name="T2" fmla="*/ 15 w 1488"/>
                <a:gd name="T3" fmla="*/ 959 h 592"/>
                <a:gd name="T4" fmla="*/ 42 w 1488"/>
                <a:gd name="T5" fmla="*/ 881 h 592"/>
                <a:gd name="T6" fmla="*/ 72 w 1488"/>
                <a:gd name="T7" fmla="*/ 565 h 592"/>
                <a:gd name="T8" fmla="*/ 83 w 1488"/>
                <a:gd name="T9" fmla="*/ 408 h 592"/>
                <a:gd name="T10" fmla="*/ 93 w 1488"/>
                <a:gd name="T11" fmla="*/ 250 h 592"/>
                <a:gd name="T12" fmla="*/ 114 w 1488"/>
                <a:gd name="T13" fmla="*/ 93 h 592"/>
                <a:gd name="T14" fmla="*/ 141 w 1488"/>
                <a:gd name="T15" fmla="*/ 16 h 592"/>
                <a:gd name="T16" fmla="*/ 161 w 1488"/>
                <a:gd name="T17" fmla="*/ 1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11" name="Freeform 79"/>
            <p:cNvSpPr>
              <a:spLocks noChangeAspect="1"/>
            </p:cNvSpPr>
            <p:nvPr/>
          </p:nvSpPr>
          <p:spPr bwMode="auto">
            <a:xfrm flipV="1">
              <a:off x="1707" y="1563"/>
              <a:ext cx="1127" cy="630"/>
            </a:xfrm>
            <a:custGeom>
              <a:avLst/>
              <a:gdLst>
                <a:gd name="T0" fmla="*/ 0 w 1488"/>
                <a:gd name="T1" fmla="*/ 959 h 592"/>
                <a:gd name="T2" fmla="*/ 15 w 1488"/>
                <a:gd name="T3" fmla="*/ 959 h 592"/>
                <a:gd name="T4" fmla="*/ 42 w 1488"/>
                <a:gd name="T5" fmla="*/ 881 h 592"/>
                <a:gd name="T6" fmla="*/ 72 w 1488"/>
                <a:gd name="T7" fmla="*/ 565 h 592"/>
                <a:gd name="T8" fmla="*/ 83 w 1488"/>
                <a:gd name="T9" fmla="*/ 408 h 592"/>
                <a:gd name="T10" fmla="*/ 93 w 1488"/>
                <a:gd name="T11" fmla="*/ 250 h 592"/>
                <a:gd name="T12" fmla="*/ 114 w 1488"/>
                <a:gd name="T13" fmla="*/ 93 h 592"/>
                <a:gd name="T14" fmla="*/ 141 w 1488"/>
                <a:gd name="T15" fmla="*/ 16 h 592"/>
                <a:gd name="T16" fmla="*/ 161 w 1488"/>
                <a:gd name="T17" fmla="*/ 1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12" name="Freeform 80"/>
            <p:cNvSpPr>
              <a:spLocks noChangeAspect="1"/>
            </p:cNvSpPr>
            <p:nvPr/>
          </p:nvSpPr>
          <p:spPr bwMode="auto">
            <a:xfrm flipV="1">
              <a:off x="1698" y="1248"/>
              <a:ext cx="1127" cy="918"/>
            </a:xfrm>
            <a:custGeom>
              <a:avLst/>
              <a:gdLst>
                <a:gd name="T0" fmla="*/ 0 w 1488"/>
                <a:gd name="T1" fmla="*/ 19540 h 592"/>
                <a:gd name="T2" fmla="*/ 15 w 1488"/>
                <a:gd name="T3" fmla="*/ 19540 h 592"/>
                <a:gd name="T4" fmla="*/ 42 w 1488"/>
                <a:gd name="T5" fmla="*/ 17924 h 592"/>
                <a:gd name="T6" fmla="*/ 72 w 1488"/>
                <a:gd name="T7" fmla="*/ 11497 h 592"/>
                <a:gd name="T8" fmla="*/ 83 w 1488"/>
                <a:gd name="T9" fmla="*/ 8302 h 592"/>
                <a:gd name="T10" fmla="*/ 93 w 1488"/>
                <a:gd name="T11" fmla="*/ 5092 h 592"/>
                <a:gd name="T12" fmla="*/ 114 w 1488"/>
                <a:gd name="T13" fmla="*/ 1870 h 592"/>
                <a:gd name="T14" fmla="*/ 141 w 1488"/>
                <a:gd name="T15" fmla="*/ 262 h 592"/>
                <a:gd name="T16" fmla="*/ 161 w 1488"/>
                <a:gd name="T17" fmla="*/ 26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57" name="Group 110"/>
          <p:cNvGrpSpPr>
            <a:grpSpLocks/>
          </p:cNvGrpSpPr>
          <p:nvPr/>
        </p:nvGrpSpPr>
        <p:grpSpPr bwMode="auto">
          <a:xfrm>
            <a:off x="4724400" y="2954338"/>
            <a:ext cx="2270125" cy="3252787"/>
            <a:chOff x="2976" y="1152"/>
            <a:chExt cx="1430" cy="2049"/>
          </a:xfrm>
        </p:grpSpPr>
        <p:sp>
          <p:nvSpPr>
            <p:cNvPr id="23593" name="Line 82"/>
            <p:cNvSpPr>
              <a:spLocks noChangeAspect="1" noChangeShapeType="1"/>
            </p:cNvSpPr>
            <p:nvPr/>
          </p:nvSpPr>
          <p:spPr bwMode="auto">
            <a:xfrm>
              <a:off x="3072" y="1776"/>
              <a:ext cx="112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11" name="Text Box 83"/>
            <p:cNvSpPr txBox="1">
              <a:spLocks noChangeAspect="1" noChangeArrowheads="1"/>
            </p:cNvSpPr>
            <p:nvPr/>
          </p:nvSpPr>
          <p:spPr bwMode="auto">
            <a:xfrm>
              <a:off x="2976" y="2897"/>
              <a:ext cx="181"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22612" name="Text Box 84"/>
            <p:cNvSpPr txBox="1">
              <a:spLocks noChangeAspect="1" noChangeArrowheads="1"/>
            </p:cNvSpPr>
            <p:nvPr/>
          </p:nvSpPr>
          <p:spPr bwMode="auto">
            <a:xfrm>
              <a:off x="3982" y="2892"/>
              <a:ext cx="424" cy="231"/>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22613" name="Text Box 85"/>
            <p:cNvSpPr txBox="1">
              <a:spLocks noChangeAspect="1" noChangeArrowheads="1"/>
            </p:cNvSpPr>
            <p:nvPr/>
          </p:nvSpPr>
          <p:spPr bwMode="auto">
            <a:xfrm>
              <a:off x="3521" y="2969"/>
              <a:ext cx="182" cy="232"/>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2615" name="Text Box 87"/>
            <p:cNvSpPr txBox="1">
              <a:spLocks noChangeAspect="1" noChangeArrowheads="1"/>
            </p:cNvSpPr>
            <p:nvPr/>
          </p:nvSpPr>
          <p:spPr bwMode="auto">
            <a:xfrm>
              <a:off x="3072" y="1776"/>
              <a:ext cx="375"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E</a:t>
              </a:r>
              <a:r>
                <a:rPr lang="en-US" baseline="-25000">
                  <a:effectLst>
                    <a:outerShdw blurRad="38100" dist="38100" dir="2700000" algn="tl">
                      <a:srgbClr val="C0C0C0"/>
                    </a:outerShdw>
                  </a:effectLst>
                  <a:latin typeface="Arial" charset="0"/>
                </a:rPr>
                <a:t>F</a:t>
              </a:r>
            </a:p>
          </p:txBody>
        </p:sp>
        <p:sp>
          <p:nvSpPr>
            <p:cNvPr id="23598" name="Rectangle 88"/>
            <p:cNvSpPr>
              <a:spLocks noChangeAspect="1" noChangeArrowheads="1"/>
            </p:cNvSpPr>
            <p:nvPr/>
          </p:nvSpPr>
          <p:spPr bwMode="auto">
            <a:xfrm>
              <a:off x="3049" y="1152"/>
              <a:ext cx="1127" cy="17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23599" name="Freeform 89"/>
            <p:cNvSpPr>
              <a:spLocks noChangeAspect="1"/>
            </p:cNvSpPr>
            <p:nvPr/>
          </p:nvSpPr>
          <p:spPr bwMode="auto">
            <a:xfrm>
              <a:off x="3049" y="2309"/>
              <a:ext cx="1127" cy="448"/>
            </a:xfrm>
            <a:custGeom>
              <a:avLst/>
              <a:gdLst>
                <a:gd name="T0" fmla="*/ 0 w 1488"/>
                <a:gd name="T1" fmla="*/ 63 h 592"/>
                <a:gd name="T2" fmla="*/ 15 w 1488"/>
                <a:gd name="T3" fmla="*/ 63 h 592"/>
                <a:gd name="T4" fmla="*/ 42 w 1488"/>
                <a:gd name="T5" fmla="*/ 58 h 592"/>
                <a:gd name="T6" fmla="*/ 72 w 1488"/>
                <a:gd name="T7" fmla="*/ 37 h 592"/>
                <a:gd name="T8" fmla="*/ 83 w 1488"/>
                <a:gd name="T9" fmla="*/ 26 h 592"/>
                <a:gd name="T10" fmla="*/ 93 w 1488"/>
                <a:gd name="T11" fmla="*/ 17 h 592"/>
                <a:gd name="T12" fmla="*/ 114 w 1488"/>
                <a:gd name="T13" fmla="*/ 6 h 592"/>
                <a:gd name="T14" fmla="*/ 141 w 1488"/>
                <a:gd name="T15" fmla="*/ 2 h 592"/>
                <a:gd name="T16" fmla="*/ 161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00" name="Freeform 90"/>
            <p:cNvSpPr>
              <a:spLocks noChangeAspect="1"/>
            </p:cNvSpPr>
            <p:nvPr/>
          </p:nvSpPr>
          <p:spPr bwMode="auto">
            <a:xfrm>
              <a:off x="3072" y="1872"/>
              <a:ext cx="1127" cy="444"/>
            </a:xfrm>
            <a:custGeom>
              <a:avLst/>
              <a:gdLst>
                <a:gd name="T0" fmla="*/ 0 w 1488"/>
                <a:gd name="T1" fmla="*/ 59 h 592"/>
                <a:gd name="T2" fmla="*/ 15 w 1488"/>
                <a:gd name="T3" fmla="*/ 59 h 592"/>
                <a:gd name="T4" fmla="*/ 42 w 1488"/>
                <a:gd name="T5" fmla="*/ 53 h 592"/>
                <a:gd name="T6" fmla="*/ 72 w 1488"/>
                <a:gd name="T7" fmla="*/ 35 h 592"/>
                <a:gd name="T8" fmla="*/ 83 w 1488"/>
                <a:gd name="T9" fmla="*/ 25 h 592"/>
                <a:gd name="T10" fmla="*/ 93 w 1488"/>
                <a:gd name="T11" fmla="*/ 15 h 592"/>
                <a:gd name="T12" fmla="*/ 114 w 1488"/>
                <a:gd name="T13" fmla="*/ 6 h 592"/>
                <a:gd name="T14" fmla="*/ 141 w 1488"/>
                <a:gd name="T15" fmla="*/ 2 h 592"/>
                <a:gd name="T16" fmla="*/ 161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01" name="Freeform 91"/>
            <p:cNvSpPr>
              <a:spLocks noChangeAspect="1"/>
            </p:cNvSpPr>
            <p:nvPr/>
          </p:nvSpPr>
          <p:spPr bwMode="auto">
            <a:xfrm>
              <a:off x="3072" y="1824"/>
              <a:ext cx="1127" cy="455"/>
            </a:xfrm>
            <a:custGeom>
              <a:avLst/>
              <a:gdLst>
                <a:gd name="T0" fmla="*/ 0 w 1488"/>
                <a:gd name="T1" fmla="*/ 71 h 592"/>
                <a:gd name="T2" fmla="*/ 15 w 1488"/>
                <a:gd name="T3" fmla="*/ 71 h 592"/>
                <a:gd name="T4" fmla="*/ 42 w 1488"/>
                <a:gd name="T5" fmla="*/ 65 h 592"/>
                <a:gd name="T6" fmla="*/ 72 w 1488"/>
                <a:gd name="T7" fmla="*/ 42 h 592"/>
                <a:gd name="T8" fmla="*/ 83 w 1488"/>
                <a:gd name="T9" fmla="*/ 30 h 592"/>
                <a:gd name="T10" fmla="*/ 93 w 1488"/>
                <a:gd name="T11" fmla="*/ 19 h 592"/>
                <a:gd name="T12" fmla="*/ 114 w 1488"/>
                <a:gd name="T13" fmla="*/ 7 h 592"/>
                <a:gd name="T14" fmla="*/ 141 w 1488"/>
                <a:gd name="T15" fmla="*/ 2 h 592"/>
                <a:gd name="T16" fmla="*/ 161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02" name="Freeform 92"/>
            <p:cNvSpPr>
              <a:spLocks noChangeAspect="1"/>
            </p:cNvSpPr>
            <p:nvPr/>
          </p:nvSpPr>
          <p:spPr bwMode="auto">
            <a:xfrm flipV="1">
              <a:off x="3072" y="1296"/>
              <a:ext cx="1104" cy="957"/>
            </a:xfrm>
            <a:custGeom>
              <a:avLst/>
              <a:gdLst>
                <a:gd name="T0" fmla="*/ 0 w 1488"/>
                <a:gd name="T1" fmla="*/ 27236 h 592"/>
                <a:gd name="T2" fmla="*/ 13 w 1488"/>
                <a:gd name="T3" fmla="*/ 27236 h 592"/>
                <a:gd name="T4" fmla="*/ 35 w 1488"/>
                <a:gd name="T5" fmla="*/ 24981 h 592"/>
                <a:gd name="T6" fmla="*/ 62 w 1488"/>
                <a:gd name="T7" fmla="*/ 16039 h 592"/>
                <a:gd name="T8" fmla="*/ 70 w 1488"/>
                <a:gd name="T9" fmla="*/ 11566 h 592"/>
                <a:gd name="T10" fmla="*/ 79 w 1488"/>
                <a:gd name="T11" fmla="*/ 7098 h 592"/>
                <a:gd name="T12" fmla="*/ 97 w 1488"/>
                <a:gd name="T13" fmla="*/ 2627 h 592"/>
                <a:gd name="T14" fmla="*/ 119 w 1488"/>
                <a:gd name="T15" fmla="*/ 377 h 592"/>
                <a:gd name="T16" fmla="*/ 137 w 1488"/>
                <a:gd name="T17" fmla="*/ 377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558" name="Group 109"/>
          <p:cNvGrpSpPr>
            <a:grpSpLocks/>
          </p:cNvGrpSpPr>
          <p:nvPr/>
        </p:nvGrpSpPr>
        <p:grpSpPr bwMode="auto">
          <a:xfrm>
            <a:off x="6858000" y="2954338"/>
            <a:ext cx="2270125" cy="3252787"/>
            <a:chOff x="4320" y="1152"/>
            <a:chExt cx="1430" cy="2049"/>
          </a:xfrm>
        </p:grpSpPr>
        <p:sp>
          <p:nvSpPr>
            <p:cNvPr id="23583" name="Line 94"/>
            <p:cNvSpPr>
              <a:spLocks noChangeAspect="1" noChangeShapeType="1"/>
            </p:cNvSpPr>
            <p:nvPr/>
          </p:nvSpPr>
          <p:spPr bwMode="auto">
            <a:xfrm>
              <a:off x="4393" y="1806"/>
              <a:ext cx="112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23" name="Text Box 95"/>
            <p:cNvSpPr txBox="1">
              <a:spLocks noChangeAspect="1" noChangeArrowheads="1"/>
            </p:cNvSpPr>
            <p:nvPr/>
          </p:nvSpPr>
          <p:spPr bwMode="auto">
            <a:xfrm>
              <a:off x="4320" y="2897"/>
              <a:ext cx="181"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22624" name="Text Box 96"/>
            <p:cNvSpPr txBox="1">
              <a:spLocks noChangeAspect="1" noChangeArrowheads="1"/>
            </p:cNvSpPr>
            <p:nvPr/>
          </p:nvSpPr>
          <p:spPr bwMode="auto">
            <a:xfrm>
              <a:off x="5326" y="2892"/>
              <a:ext cx="424" cy="231"/>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22625" name="Text Box 97"/>
            <p:cNvSpPr txBox="1">
              <a:spLocks noChangeAspect="1" noChangeArrowheads="1"/>
            </p:cNvSpPr>
            <p:nvPr/>
          </p:nvSpPr>
          <p:spPr bwMode="auto">
            <a:xfrm>
              <a:off x="4865" y="2969"/>
              <a:ext cx="182" cy="232"/>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2627" name="Text Box 99"/>
            <p:cNvSpPr txBox="1">
              <a:spLocks noChangeAspect="1" noChangeArrowheads="1"/>
            </p:cNvSpPr>
            <p:nvPr/>
          </p:nvSpPr>
          <p:spPr bwMode="auto">
            <a:xfrm>
              <a:off x="5136" y="1824"/>
              <a:ext cx="375"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E</a:t>
              </a:r>
              <a:r>
                <a:rPr lang="en-US" baseline="-25000">
                  <a:effectLst>
                    <a:outerShdw blurRad="38100" dist="38100" dir="2700000" algn="tl">
                      <a:srgbClr val="C0C0C0"/>
                    </a:outerShdw>
                  </a:effectLst>
                  <a:latin typeface="Arial" charset="0"/>
                </a:rPr>
                <a:t>F</a:t>
              </a:r>
            </a:p>
          </p:txBody>
        </p:sp>
        <p:sp>
          <p:nvSpPr>
            <p:cNvPr id="23588" name="Rectangle 100"/>
            <p:cNvSpPr>
              <a:spLocks noChangeAspect="1" noChangeArrowheads="1"/>
            </p:cNvSpPr>
            <p:nvPr/>
          </p:nvSpPr>
          <p:spPr bwMode="auto">
            <a:xfrm>
              <a:off x="4393" y="1152"/>
              <a:ext cx="1127" cy="17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23589" name="Freeform 101"/>
            <p:cNvSpPr>
              <a:spLocks noChangeAspect="1"/>
            </p:cNvSpPr>
            <p:nvPr/>
          </p:nvSpPr>
          <p:spPr bwMode="auto">
            <a:xfrm>
              <a:off x="4393" y="2309"/>
              <a:ext cx="1127" cy="448"/>
            </a:xfrm>
            <a:custGeom>
              <a:avLst/>
              <a:gdLst>
                <a:gd name="T0" fmla="*/ 0 w 1488"/>
                <a:gd name="T1" fmla="*/ 63 h 592"/>
                <a:gd name="T2" fmla="*/ 15 w 1488"/>
                <a:gd name="T3" fmla="*/ 63 h 592"/>
                <a:gd name="T4" fmla="*/ 42 w 1488"/>
                <a:gd name="T5" fmla="*/ 58 h 592"/>
                <a:gd name="T6" fmla="*/ 72 w 1488"/>
                <a:gd name="T7" fmla="*/ 37 h 592"/>
                <a:gd name="T8" fmla="*/ 83 w 1488"/>
                <a:gd name="T9" fmla="*/ 26 h 592"/>
                <a:gd name="T10" fmla="*/ 93 w 1488"/>
                <a:gd name="T11" fmla="*/ 17 h 592"/>
                <a:gd name="T12" fmla="*/ 114 w 1488"/>
                <a:gd name="T13" fmla="*/ 6 h 592"/>
                <a:gd name="T14" fmla="*/ 141 w 1488"/>
                <a:gd name="T15" fmla="*/ 2 h 592"/>
                <a:gd name="T16" fmla="*/ 161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0" name="Freeform 102"/>
            <p:cNvSpPr>
              <a:spLocks noChangeAspect="1"/>
            </p:cNvSpPr>
            <p:nvPr/>
          </p:nvSpPr>
          <p:spPr bwMode="auto">
            <a:xfrm flipV="1">
              <a:off x="4398" y="1627"/>
              <a:ext cx="1127" cy="630"/>
            </a:xfrm>
            <a:custGeom>
              <a:avLst/>
              <a:gdLst>
                <a:gd name="T0" fmla="*/ 0 w 1488"/>
                <a:gd name="T1" fmla="*/ 959 h 592"/>
                <a:gd name="T2" fmla="*/ 15 w 1488"/>
                <a:gd name="T3" fmla="*/ 959 h 592"/>
                <a:gd name="T4" fmla="*/ 42 w 1488"/>
                <a:gd name="T5" fmla="*/ 881 h 592"/>
                <a:gd name="T6" fmla="*/ 72 w 1488"/>
                <a:gd name="T7" fmla="*/ 565 h 592"/>
                <a:gd name="T8" fmla="*/ 83 w 1488"/>
                <a:gd name="T9" fmla="*/ 408 h 592"/>
                <a:gd name="T10" fmla="*/ 93 w 1488"/>
                <a:gd name="T11" fmla="*/ 250 h 592"/>
                <a:gd name="T12" fmla="*/ 114 w 1488"/>
                <a:gd name="T13" fmla="*/ 93 h 592"/>
                <a:gd name="T14" fmla="*/ 141 w 1488"/>
                <a:gd name="T15" fmla="*/ 16 h 592"/>
                <a:gd name="T16" fmla="*/ 161 w 1488"/>
                <a:gd name="T17" fmla="*/ 1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1" name="Freeform 103"/>
            <p:cNvSpPr>
              <a:spLocks noChangeAspect="1"/>
            </p:cNvSpPr>
            <p:nvPr/>
          </p:nvSpPr>
          <p:spPr bwMode="auto">
            <a:xfrm>
              <a:off x="4398" y="1590"/>
              <a:ext cx="1127" cy="630"/>
            </a:xfrm>
            <a:custGeom>
              <a:avLst/>
              <a:gdLst>
                <a:gd name="T0" fmla="*/ 0 w 1488"/>
                <a:gd name="T1" fmla="*/ 959 h 592"/>
                <a:gd name="T2" fmla="*/ 15 w 1488"/>
                <a:gd name="T3" fmla="*/ 959 h 592"/>
                <a:gd name="T4" fmla="*/ 42 w 1488"/>
                <a:gd name="T5" fmla="*/ 881 h 592"/>
                <a:gd name="T6" fmla="*/ 72 w 1488"/>
                <a:gd name="T7" fmla="*/ 565 h 592"/>
                <a:gd name="T8" fmla="*/ 83 w 1488"/>
                <a:gd name="T9" fmla="*/ 408 h 592"/>
                <a:gd name="T10" fmla="*/ 93 w 1488"/>
                <a:gd name="T11" fmla="*/ 250 h 592"/>
                <a:gd name="T12" fmla="*/ 114 w 1488"/>
                <a:gd name="T13" fmla="*/ 93 h 592"/>
                <a:gd name="T14" fmla="*/ 141 w 1488"/>
                <a:gd name="T15" fmla="*/ 16 h 592"/>
                <a:gd name="T16" fmla="*/ 161 w 1488"/>
                <a:gd name="T17" fmla="*/ 1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2" name="Freeform 104"/>
            <p:cNvSpPr>
              <a:spLocks noChangeAspect="1"/>
            </p:cNvSpPr>
            <p:nvPr/>
          </p:nvSpPr>
          <p:spPr bwMode="auto">
            <a:xfrm>
              <a:off x="4398" y="1554"/>
              <a:ext cx="1127" cy="630"/>
            </a:xfrm>
            <a:custGeom>
              <a:avLst/>
              <a:gdLst>
                <a:gd name="T0" fmla="*/ 0 w 1488"/>
                <a:gd name="T1" fmla="*/ 959 h 592"/>
                <a:gd name="T2" fmla="*/ 15 w 1488"/>
                <a:gd name="T3" fmla="*/ 959 h 592"/>
                <a:gd name="T4" fmla="*/ 42 w 1488"/>
                <a:gd name="T5" fmla="*/ 881 h 592"/>
                <a:gd name="T6" fmla="*/ 72 w 1488"/>
                <a:gd name="T7" fmla="*/ 565 h 592"/>
                <a:gd name="T8" fmla="*/ 83 w 1488"/>
                <a:gd name="T9" fmla="*/ 408 h 592"/>
                <a:gd name="T10" fmla="*/ 93 w 1488"/>
                <a:gd name="T11" fmla="*/ 250 h 592"/>
                <a:gd name="T12" fmla="*/ 114 w 1488"/>
                <a:gd name="T13" fmla="*/ 93 h 592"/>
                <a:gd name="T14" fmla="*/ 141 w 1488"/>
                <a:gd name="T15" fmla="*/ 16 h 592"/>
                <a:gd name="T16" fmla="*/ 161 w 1488"/>
                <a:gd name="T17" fmla="*/ 1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641" name="Text Box 113"/>
          <p:cNvSpPr txBox="1">
            <a:spLocks noChangeArrowheads="1"/>
          </p:cNvSpPr>
          <p:nvPr/>
        </p:nvSpPr>
        <p:spPr bwMode="auto">
          <a:xfrm>
            <a:off x="785813" y="6143625"/>
            <a:ext cx="7286625" cy="708025"/>
          </a:xfrm>
          <a:prstGeom prst="rect">
            <a:avLst/>
          </a:prstGeom>
          <a:noFill/>
          <a:ln w="9525">
            <a:noFill/>
            <a:miter lim="800000"/>
            <a:headEnd/>
            <a:tailEnd/>
          </a:ln>
          <a:effectLst/>
        </p:spPr>
        <p:txBody>
          <a:bodyPr>
            <a:spAutoFit/>
          </a:bodyPr>
          <a:lstStyle/>
          <a:p>
            <a:pPr algn="ctr" eaLnBrk="1" hangingPunct="1">
              <a:spcBef>
                <a:spcPct val="50000"/>
              </a:spcBef>
              <a:defRPr/>
            </a:pPr>
            <a:r>
              <a:rPr lang="en-US" sz="2000" dirty="0">
                <a:effectLst>
                  <a:outerShdw blurRad="38100" dist="38100" dir="2700000" algn="tl">
                    <a:srgbClr val="C0C0C0"/>
                  </a:outerShdw>
                </a:effectLst>
                <a:latin typeface="Comic Sans MS" pitchFamily="66" charset="0"/>
              </a:rPr>
              <a:t>Which of the following is the correct band structure for a linear chain of F atoms (atomic #=9)?</a:t>
            </a:r>
          </a:p>
        </p:txBody>
      </p:sp>
      <p:sp>
        <p:nvSpPr>
          <p:cNvPr id="22663" name="Text Box 135"/>
          <p:cNvSpPr txBox="1">
            <a:spLocks noChangeArrowheads="1"/>
          </p:cNvSpPr>
          <p:nvPr/>
        </p:nvSpPr>
        <p:spPr bwMode="auto">
          <a:xfrm>
            <a:off x="1143000" y="2497138"/>
            <a:ext cx="533400" cy="396875"/>
          </a:xfrm>
          <a:prstGeom prst="rect">
            <a:avLst/>
          </a:prstGeom>
          <a:noFill/>
          <a:ln w="9525">
            <a:noFill/>
            <a:miter lim="800000"/>
            <a:headEnd/>
            <a:tailEnd/>
          </a:ln>
          <a:effectLst/>
        </p:spPr>
        <p:txBody>
          <a:bodyPr>
            <a:spAutoFit/>
          </a:bodyPr>
          <a:lstStyle/>
          <a:p>
            <a:pPr eaLnBrk="1" hangingPunct="1">
              <a:spcBef>
                <a:spcPct val="50000"/>
              </a:spcBef>
              <a:defRPr/>
            </a:pPr>
            <a:r>
              <a:rPr lang="en-US" sz="2000" b="1">
                <a:solidFill>
                  <a:srgbClr val="0000FF"/>
                </a:solidFill>
                <a:effectLst>
                  <a:outerShdw blurRad="38100" dist="38100" dir="2700000" algn="tl">
                    <a:srgbClr val="C0C0C0"/>
                  </a:outerShdw>
                </a:effectLst>
                <a:latin typeface="Comic Sans MS" pitchFamily="66" charset="0"/>
              </a:rPr>
              <a:t>(a)</a:t>
            </a:r>
          </a:p>
        </p:txBody>
      </p:sp>
      <p:sp>
        <p:nvSpPr>
          <p:cNvPr id="22664" name="Text Box 136"/>
          <p:cNvSpPr txBox="1">
            <a:spLocks noChangeArrowheads="1"/>
          </p:cNvSpPr>
          <p:nvPr/>
        </p:nvSpPr>
        <p:spPr bwMode="auto">
          <a:xfrm>
            <a:off x="3352800" y="2497138"/>
            <a:ext cx="533400" cy="396875"/>
          </a:xfrm>
          <a:prstGeom prst="rect">
            <a:avLst/>
          </a:prstGeom>
          <a:noFill/>
          <a:ln w="9525">
            <a:noFill/>
            <a:miter lim="800000"/>
            <a:headEnd/>
            <a:tailEnd/>
          </a:ln>
          <a:effectLst/>
        </p:spPr>
        <p:txBody>
          <a:bodyPr>
            <a:spAutoFit/>
          </a:bodyPr>
          <a:lstStyle/>
          <a:p>
            <a:pPr eaLnBrk="1" hangingPunct="1">
              <a:spcBef>
                <a:spcPct val="50000"/>
              </a:spcBef>
              <a:defRPr/>
            </a:pPr>
            <a:r>
              <a:rPr lang="en-US" sz="2000" b="1">
                <a:solidFill>
                  <a:srgbClr val="0000FF"/>
                </a:solidFill>
                <a:effectLst>
                  <a:outerShdw blurRad="38100" dist="38100" dir="2700000" algn="tl">
                    <a:srgbClr val="C0C0C0"/>
                  </a:outerShdw>
                </a:effectLst>
                <a:latin typeface="Comic Sans MS" pitchFamily="66" charset="0"/>
              </a:rPr>
              <a:t>(b)</a:t>
            </a:r>
          </a:p>
        </p:txBody>
      </p:sp>
      <p:sp>
        <p:nvSpPr>
          <p:cNvPr id="22665" name="Text Box 137"/>
          <p:cNvSpPr txBox="1">
            <a:spLocks noChangeArrowheads="1"/>
          </p:cNvSpPr>
          <p:nvPr/>
        </p:nvSpPr>
        <p:spPr bwMode="auto">
          <a:xfrm>
            <a:off x="5410200" y="2497138"/>
            <a:ext cx="533400" cy="396875"/>
          </a:xfrm>
          <a:prstGeom prst="rect">
            <a:avLst/>
          </a:prstGeom>
          <a:noFill/>
          <a:ln w="9525">
            <a:noFill/>
            <a:miter lim="800000"/>
            <a:headEnd/>
            <a:tailEnd/>
          </a:ln>
          <a:effectLst/>
        </p:spPr>
        <p:txBody>
          <a:bodyPr>
            <a:spAutoFit/>
          </a:bodyPr>
          <a:lstStyle/>
          <a:p>
            <a:pPr eaLnBrk="1" hangingPunct="1">
              <a:spcBef>
                <a:spcPct val="50000"/>
              </a:spcBef>
              <a:defRPr/>
            </a:pPr>
            <a:r>
              <a:rPr lang="en-US" sz="2000" b="1">
                <a:solidFill>
                  <a:srgbClr val="0000FF"/>
                </a:solidFill>
                <a:effectLst>
                  <a:outerShdw blurRad="38100" dist="38100" dir="2700000" algn="tl">
                    <a:srgbClr val="C0C0C0"/>
                  </a:outerShdw>
                </a:effectLst>
                <a:latin typeface="Comic Sans MS" pitchFamily="66" charset="0"/>
              </a:rPr>
              <a:t>(c)</a:t>
            </a:r>
          </a:p>
        </p:txBody>
      </p:sp>
      <p:sp>
        <p:nvSpPr>
          <p:cNvPr id="22666" name="Text Box 138"/>
          <p:cNvSpPr txBox="1">
            <a:spLocks noChangeArrowheads="1"/>
          </p:cNvSpPr>
          <p:nvPr/>
        </p:nvSpPr>
        <p:spPr bwMode="auto">
          <a:xfrm>
            <a:off x="7620000" y="2497138"/>
            <a:ext cx="533400" cy="396875"/>
          </a:xfrm>
          <a:prstGeom prst="rect">
            <a:avLst/>
          </a:prstGeom>
          <a:noFill/>
          <a:ln w="9525">
            <a:noFill/>
            <a:miter lim="800000"/>
            <a:headEnd/>
            <a:tailEnd/>
          </a:ln>
          <a:effectLst/>
        </p:spPr>
        <p:txBody>
          <a:bodyPr>
            <a:spAutoFit/>
          </a:bodyPr>
          <a:lstStyle/>
          <a:p>
            <a:pPr eaLnBrk="1" hangingPunct="1">
              <a:spcBef>
                <a:spcPct val="50000"/>
              </a:spcBef>
              <a:defRPr/>
            </a:pPr>
            <a:r>
              <a:rPr lang="en-US" sz="2000" b="1">
                <a:solidFill>
                  <a:srgbClr val="0000FF"/>
                </a:solidFill>
                <a:effectLst>
                  <a:outerShdw blurRad="38100" dist="38100" dir="2700000" algn="tl">
                    <a:srgbClr val="C0C0C0"/>
                  </a:outerShdw>
                </a:effectLst>
                <a:latin typeface="Comic Sans MS" pitchFamily="66" charset="0"/>
              </a:rPr>
              <a:t>(d)</a:t>
            </a:r>
          </a:p>
        </p:txBody>
      </p:sp>
      <p:sp>
        <p:nvSpPr>
          <p:cNvPr id="72" name="Line 114"/>
          <p:cNvSpPr>
            <a:spLocks noChangeShapeType="1"/>
          </p:cNvSpPr>
          <p:nvPr/>
        </p:nvSpPr>
        <p:spPr bwMode="auto">
          <a:xfrm>
            <a:off x="792712" y="2251076"/>
            <a:ext cx="6207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116"/>
          <p:cNvSpPr>
            <a:spLocks noChangeShapeType="1"/>
          </p:cNvSpPr>
          <p:nvPr/>
        </p:nvSpPr>
        <p:spPr bwMode="auto">
          <a:xfrm>
            <a:off x="1628042" y="2251076"/>
            <a:ext cx="6400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117"/>
          <p:cNvSpPr>
            <a:spLocks noChangeShapeType="1"/>
          </p:cNvSpPr>
          <p:nvPr/>
        </p:nvSpPr>
        <p:spPr bwMode="auto">
          <a:xfrm>
            <a:off x="2461970" y="2233614"/>
            <a:ext cx="6400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118"/>
          <p:cNvSpPr>
            <a:spLocks noChangeShapeType="1"/>
          </p:cNvSpPr>
          <p:nvPr/>
        </p:nvSpPr>
        <p:spPr bwMode="auto">
          <a:xfrm>
            <a:off x="3301512" y="2268538"/>
            <a:ext cx="6400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119"/>
          <p:cNvSpPr>
            <a:spLocks noChangeShapeType="1"/>
          </p:cNvSpPr>
          <p:nvPr/>
        </p:nvSpPr>
        <p:spPr bwMode="auto">
          <a:xfrm>
            <a:off x="4107656" y="2251076"/>
            <a:ext cx="6400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120"/>
          <p:cNvSpPr>
            <a:spLocks noChangeShapeType="1"/>
          </p:cNvSpPr>
          <p:nvPr/>
        </p:nvSpPr>
        <p:spPr bwMode="auto">
          <a:xfrm>
            <a:off x="4985605" y="2268538"/>
            <a:ext cx="6400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121"/>
          <p:cNvSpPr>
            <a:spLocks noChangeShapeType="1"/>
          </p:cNvSpPr>
          <p:nvPr/>
        </p:nvSpPr>
        <p:spPr bwMode="auto">
          <a:xfrm>
            <a:off x="5811471" y="2268538"/>
            <a:ext cx="6400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122"/>
          <p:cNvSpPr>
            <a:spLocks noChangeShapeType="1"/>
          </p:cNvSpPr>
          <p:nvPr/>
        </p:nvSpPr>
        <p:spPr bwMode="auto">
          <a:xfrm>
            <a:off x="6674485" y="2268538"/>
            <a:ext cx="6400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123"/>
          <p:cNvSpPr>
            <a:spLocks noChangeShapeType="1"/>
          </p:cNvSpPr>
          <p:nvPr/>
        </p:nvSpPr>
        <p:spPr bwMode="auto">
          <a:xfrm>
            <a:off x="7532320" y="2268538"/>
            <a:ext cx="6400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Text Box 124"/>
          <p:cNvSpPr txBox="1">
            <a:spLocks noChangeArrowheads="1"/>
          </p:cNvSpPr>
          <p:nvPr/>
        </p:nvSpPr>
        <p:spPr bwMode="auto">
          <a:xfrm>
            <a:off x="4572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82" name="Text Box 126"/>
          <p:cNvSpPr txBox="1">
            <a:spLocks noChangeArrowheads="1"/>
          </p:cNvSpPr>
          <p:nvPr/>
        </p:nvSpPr>
        <p:spPr bwMode="auto">
          <a:xfrm>
            <a:off x="1257300" y="205434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83" name="Text Box 127"/>
          <p:cNvSpPr txBox="1">
            <a:spLocks noChangeArrowheads="1"/>
          </p:cNvSpPr>
          <p:nvPr/>
        </p:nvSpPr>
        <p:spPr bwMode="auto">
          <a:xfrm>
            <a:off x="21336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84" name="Text Box 128"/>
          <p:cNvSpPr txBox="1">
            <a:spLocks noChangeArrowheads="1"/>
          </p:cNvSpPr>
          <p:nvPr/>
        </p:nvSpPr>
        <p:spPr bwMode="auto">
          <a:xfrm>
            <a:off x="29718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85" name="Text Box 129"/>
          <p:cNvSpPr txBox="1">
            <a:spLocks noChangeArrowheads="1"/>
          </p:cNvSpPr>
          <p:nvPr/>
        </p:nvSpPr>
        <p:spPr bwMode="auto">
          <a:xfrm>
            <a:off x="38100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86" name="Text Box 130"/>
          <p:cNvSpPr txBox="1">
            <a:spLocks noChangeArrowheads="1"/>
          </p:cNvSpPr>
          <p:nvPr/>
        </p:nvSpPr>
        <p:spPr bwMode="auto">
          <a:xfrm>
            <a:off x="46482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87" name="Text Box 131"/>
          <p:cNvSpPr txBox="1">
            <a:spLocks noChangeArrowheads="1"/>
          </p:cNvSpPr>
          <p:nvPr/>
        </p:nvSpPr>
        <p:spPr bwMode="auto">
          <a:xfrm>
            <a:off x="54864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88" name="Text Box 132"/>
          <p:cNvSpPr txBox="1">
            <a:spLocks noChangeArrowheads="1"/>
          </p:cNvSpPr>
          <p:nvPr/>
        </p:nvSpPr>
        <p:spPr bwMode="auto">
          <a:xfrm>
            <a:off x="63246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89" name="Text Box 133"/>
          <p:cNvSpPr txBox="1">
            <a:spLocks noChangeArrowheads="1"/>
          </p:cNvSpPr>
          <p:nvPr/>
        </p:nvSpPr>
        <p:spPr bwMode="auto">
          <a:xfrm>
            <a:off x="71628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90" name="Text Box 134"/>
          <p:cNvSpPr txBox="1">
            <a:spLocks noChangeArrowheads="1"/>
          </p:cNvSpPr>
          <p:nvPr/>
        </p:nvSpPr>
        <p:spPr bwMode="auto">
          <a:xfrm>
            <a:off x="8071048"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dirty="0">
                <a:effectLst>
                  <a:outerShdw blurRad="38100" dist="38100" dir="2700000" algn="tl">
                    <a:srgbClr val="C0C0C0"/>
                  </a:outerShdw>
                </a:effectLst>
                <a:latin typeface="Comic Sans MS" pitchFamily="66" charset="0"/>
              </a:rPr>
              <a:t>F</a:t>
            </a:r>
          </a:p>
        </p:txBody>
      </p:sp>
      <p:sp>
        <p:nvSpPr>
          <p:cNvPr id="5" name="Rectangle 4"/>
          <p:cNvSpPr/>
          <p:nvPr/>
        </p:nvSpPr>
        <p:spPr>
          <a:xfrm>
            <a:off x="2800398" y="795856"/>
            <a:ext cx="4152804" cy="523220"/>
          </a:xfrm>
          <a:prstGeom prst="rect">
            <a:avLst/>
          </a:prstGeom>
        </p:spPr>
        <p:txBody>
          <a:bodyPr wrap="none">
            <a:spAutoFit/>
          </a:bodyPr>
          <a:lstStyle/>
          <a:p>
            <a:r>
              <a:rPr lang="en-US" sz="2800" dirty="0"/>
              <a:t>F:  1</a:t>
            </a:r>
            <a:r>
              <a:rPr lang="en-US" sz="2800" i="1" dirty="0"/>
              <a:t>s</a:t>
            </a:r>
            <a:r>
              <a:rPr lang="en-US" sz="2800" baseline="30000" dirty="0"/>
              <a:t>2</a:t>
            </a:r>
            <a:r>
              <a:rPr lang="en-US" sz="2800" dirty="0"/>
              <a:t>2</a:t>
            </a:r>
            <a:r>
              <a:rPr lang="en-US" sz="2800" i="1" dirty="0"/>
              <a:t>s</a:t>
            </a:r>
            <a:r>
              <a:rPr lang="en-US" sz="2800" baseline="30000" dirty="0"/>
              <a:t>2</a:t>
            </a:r>
            <a:r>
              <a:rPr lang="en-US" sz="2800" dirty="0"/>
              <a:t>2</a:t>
            </a:r>
            <a:r>
              <a:rPr lang="en-US" sz="2800" i="1" dirty="0"/>
              <a:t>p</a:t>
            </a:r>
            <a:r>
              <a:rPr lang="en-US" sz="2800" i="1" baseline="-25000" dirty="0"/>
              <a:t>x</a:t>
            </a:r>
            <a:r>
              <a:rPr lang="en-US" sz="2800" baseline="30000" dirty="0"/>
              <a:t>2</a:t>
            </a:r>
            <a:r>
              <a:rPr lang="en-US" sz="2800" dirty="0"/>
              <a:t>2</a:t>
            </a:r>
            <a:r>
              <a:rPr lang="en-US" sz="2800" i="1" dirty="0"/>
              <a:t>p</a:t>
            </a:r>
            <a:r>
              <a:rPr lang="en-US" sz="2800" i="1" baseline="-25000" dirty="0"/>
              <a:t>y</a:t>
            </a:r>
            <a:r>
              <a:rPr lang="en-US" sz="2800" baseline="30000" dirty="0"/>
              <a:t>2</a:t>
            </a:r>
            <a:r>
              <a:rPr lang="en-US" sz="2800" dirty="0"/>
              <a:t>2</a:t>
            </a:r>
            <a:r>
              <a:rPr lang="en-US" sz="2800" i="1" dirty="0"/>
              <a:t>p</a:t>
            </a:r>
            <a:r>
              <a:rPr lang="en-US" sz="2800" i="1" baseline="-25000" dirty="0"/>
              <a:t>z</a:t>
            </a:r>
            <a:r>
              <a:rPr lang="en-US" sz="2800" baseline="30000" dirty="0"/>
              <a:t>1</a:t>
            </a:r>
            <a:endParaRPr lang="en-US" sz="2800" dirty="0"/>
          </a:p>
        </p:txBody>
      </p:sp>
    </p:spTree>
    <p:extLst>
      <p:ext uri="{BB962C8B-B14F-4D97-AF65-F5344CB8AC3E}">
        <p14:creationId xmlns:p14="http://schemas.microsoft.com/office/powerpoint/2010/main" val="340238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Linear F Chain</a:t>
            </a:r>
          </a:p>
        </p:txBody>
      </p:sp>
      <p:sp>
        <p:nvSpPr>
          <p:cNvPr id="53251" name="Rectangle 3"/>
          <p:cNvSpPr>
            <a:spLocks noGrp="1" noChangeArrowheads="1"/>
          </p:cNvSpPr>
          <p:nvPr>
            <p:ph type="body" idx="1"/>
          </p:nvPr>
        </p:nvSpPr>
        <p:spPr>
          <a:xfrm>
            <a:off x="335756" y="1465263"/>
            <a:ext cx="8686800" cy="4530725"/>
          </a:xfrm>
        </p:spPr>
        <p:txBody>
          <a:bodyPr/>
          <a:lstStyle/>
          <a:p>
            <a:pPr>
              <a:spcBef>
                <a:spcPct val="100000"/>
              </a:spcBef>
            </a:pPr>
            <a:r>
              <a:rPr lang="en-US" dirty="0"/>
              <a:t>There are 4 n=2 orbitals in the unit cell (a single F atom with 1 2s + 3 2p orbitals) </a:t>
            </a:r>
          </a:p>
          <a:p>
            <a:pPr>
              <a:spcBef>
                <a:spcPct val="100000"/>
              </a:spcBef>
            </a:pPr>
            <a:r>
              <a:rPr lang="en-US" dirty="0"/>
              <a:t>There is a lower 1s band (not shown)</a:t>
            </a:r>
          </a:p>
        </p:txBody>
      </p:sp>
      <p:grpSp>
        <p:nvGrpSpPr>
          <p:cNvPr id="8196" name="Group 111"/>
          <p:cNvGrpSpPr>
            <a:grpSpLocks/>
          </p:cNvGrpSpPr>
          <p:nvPr/>
        </p:nvGrpSpPr>
        <p:grpSpPr bwMode="auto">
          <a:xfrm>
            <a:off x="152400" y="3529013"/>
            <a:ext cx="2559050" cy="3252787"/>
            <a:chOff x="96" y="1152"/>
            <a:chExt cx="1612" cy="2049"/>
          </a:xfrm>
        </p:grpSpPr>
        <p:sp>
          <p:nvSpPr>
            <p:cNvPr id="8230" name="Line 13"/>
            <p:cNvSpPr>
              <a:spLocks noChangeAspect="1" noChangeShapeType="1"/>
            </p:cNvSpPr>
            <p:nvPr/>
          </p:nvSpPr>
          <p:spPr bwMode="auto">
            <a:xfrm>
              <a:off x="349" y="1715"/>
              <a:ext cx="112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14"/>
            <p:cNvSpPr txBox="1">
              <a:spLocks noChangeAspect="1" noChangeArrowheads="1"/>
            </p:cNvSpPr>
            <p:nvPr/>
          </p:nvSpPr>
          <p:spPr bwMode="auto">
            <a:xfrm>
              <a:off x="278" y="2897"/>
              <a:ext cx="181"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7" name="Text Box 15"/>
            <p:cNvSpPr txBox="1">
              <a:spLocks noChangeAspect="1" noChangeArrowheads="1"/>
            </p:cNvSpPr>
            <p:nvPr/>
          </p:nvSpPr>
          <p:spPr bwMode="auto">
            <a:xfrm>
              <a:off x="1284" y="2892"/>
              <a:ext cx="424" cy="231"/>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8" name="Text Box 16"/>
            <p:cNvSpPr txBox="1">
              <a:spLocks noChangeAspect="1" noChangeArrowheads="1"/>
            </p:cNvSpPr>
            <p:nvPr/>
          </p:nvSpPr>
          <p:spPr bwMode="auto">
            <a:xfrm>
              <a:off x="823" y="2969"/>
              <a:ext cx="182" cy="232"/>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9" name="Text Box 17"/>
            <p:cNvSpPr txBox="1">
              <a:spLocks noChangeAspect="1" noChangeArrowheads="1"/>
            </p:cNvSpPr>
            <p:nvPr/>
          </p:nvSpPr>
          <p:spPr bwMode="auto">
            <a:xfrm rot="16200000" flipH="1">
              <a:off x="-21" y="1820"/>
              <a:ext cx="465" cy="231"/>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Arial" charset="0"/>
                </a:rPr>
                <a:t>E(k)</a:t>
              </a:r>
            </a:p>
          </p:txBody>
        </p:sp>
        <p:sp>
          <p:nvSpPr>
            <p:cNvPr id="10" name="Text Box 18"/>
            <p:cNvSpPr txBox="1">
              <a:spLocks noChangeAspect="1" noChangeArrowheads="1"/>
            </p:cNvSpPr>
            <p:nvPr/>
          </p:nvSpPr>
          <p:spPr bwMode="auto">
            <a:xfrm>
              <a:off x="382" y="1493"/>
              <a:ext cx="375"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E</a:t>
              </a:r>
              <a:r>
                <a:rPr lang="en-US" baseline="-25000">
                  <a:effectLst>
                    <a:outerShdw blurRad="38100" dist="38100" dir="2700000" algn="tl">
                      <a:srgbClr val="C0C0C0"/>
                    </a:outerShdw>
                  </a:effectLst>
                  <a:latin typeface="Arial" charset="0"/>
                </a:rPr>
                <a:t>F</a:t>
              </a:r>
            </a:p>
          </p:txBody>
        </p:sp>
        <p:sp>
          <p:nvSpPr>
            <p:cNvPr id="8236" name="Rectangle 20"/>
            <p:cNvSpPr>
              <a:spLocks noChangeAspect="1" noChangeArrowheads="1"/>
            </p:cNvSpPr>
            <p:nvPr/>
          </p:nvSpPr>
          <p:spPr bwMode="auto">
            <a:xfrm>
              <a:off x="351" y="1152"/>
              <a:ext cx="1127" cy="17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8237" name="Freeform 26"/>
            <p:cNvSpPr>
              <a:spLocks noChangeAspect="1"/>
            </p:cNvSpPr>
            <p:nvPr/>
          </p:nvSpPr>
          <p:spPr bwMode="auto">
            <a:xfrm>
              <a:off x="351" y="2309"/>
              <a:ext cx="1127" cy="448"/>
            </a:xfrm>
            <a:custGeom>
              <a:avLst/>
              <a:gdLst>
                <a:gd name="T0" fmla="*/ 0 w 1488"/>
                <a:gd name="T1" fmla="*/ 27 h 592"/>
                <a:gd name="T2" fmla="*/ 6 w 1488"/>
                <a:gd name="T3" fmla="*/ 27 h 592"/>
                <a:gd name="T4" fmla="*/ 18 w 1488"/>
                <a:gd name="T5" fmla="*/ 25 h 592"/>
                <a:gd name="T6" fmla="*/ 32 w 1488"/>
                <a:gd name="T7" fmla="*/ 16 h 592"/>
                <a:gd name="T8" fmla="*/ 36 w 1488"/>
                <a:gd name="T9" fmla="*/ 11 h 592"/>
                <a:gd name="T10" fmla="*/ 40 w 1488"/>
                <a:gd name="T11" fmla="*/ 8 h 592"/>
                <a:gd name="T12" fmla="*/ 49 w 1488"/>
                <a:gd name="T13" fmla="*/ 3 h 592"/>
                <a:gd name="T14" fmla="*/ 61 w 1488"/>
                <a:gd name="T15" fmla="*/ 2 h 592"/>
                <a:gd name="T16" fmla="*/ 70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8" name="Freeform 27"/>
            <p:cNvSpPr>
              <a:spLocks noChangeAspect="1"/>
            </p:cNvSpPr>
            <p:nvPr/>
          </p:nvSpPr>
          <p:spPr bwMode="auto">
            <a:xfrm>
              <a:off x="349" y="1643"/>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9" name="Freeform 28"/>
            <p:cNvSpPr>
              <a:spLocks noChangeAspect="1"/>
            </p:cNvSpPr>
            <p:nvPr/>
          </p:nvSpPr>
          <p:spPr bwMode="auto">
            <a:xfrm>
              <a:off x="349" y="1606"/>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40" name="Freeform 29"/>
            <p:cNvSpPr>
              <a:spLocks noChangeAspect="1"/>
            </p:cNvSpPr>
            <p:nvPr/>
          </p:nvSpPr>
          <p:spPr bwMode="auto">
            <a:xfrm>
              <a:off x="349" y="1570"/>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97" name="Group 112"/>
          <p:cNvGrpSpPr>
            <a:grpSpLocks/>
          </p:cNvGrpSpPr>
          <p:nvPr/>
        </p:nvGrpSpPr>
        <p:grpSpPr bwMode="auto">
          <a:xfrm>
            <a:off x="2590800" y="3529013"/>
            <a:ext cx="2270125" cy="3252787"/>
            <a:chOff x="1632" y="1152"/>
            <a:chExt cx="1430" cy="2049"/>
          </a:xfrm>
        </p:grpSpPr>
        <p:sp>
          <p:nvSpPr>
            <p:cNvPr id="8220" name="Line 70"/>
            <p:cNvSpPr>
              <a:spLocks noChangeAspect="1" noChangeShapeType="1"/>
            </p:cNvSpPr>
            <p:nvPr/>
          </p:nvSpPr>
          <p:spPr bwMode="auto">
            <a:xfrm>
              <a:off x="1728" y="1680"/>
              <a:ext cx="112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71"/>
            <p:cNvSpPr txBox="1">
              <a:spLocks noChangeAspect="1" noChangeArrowheads="1"/>
            </p:cNvSpPr>
            <p:nvPr/>
          </p:nvSpPr>
          <p:spPr bwMode="auto">
            <a:xfrm>
              <a:off x="1632" y="2897"/>
              <a:ext cx="181"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19" name="Text Box 72"/>
            <p:cNvSpPr txBox="1">
              <a:spLocks noChangeAspect="1" noChangeArrowheads="1"/>
            </p:cNvSpPr>
            <p:nvPr/>
          </p:nvSpPr>
          <p:spPr bwMode="auto">
            <a:xfrm>
              <a:off x="2638" y="2892"/>
              <a:ext cx="424" cy="231"/>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20" name="Text Box 73"/>
            <p:cNvSpPr txBox="1">
              <a:spLocks noChangeAspect="1" noChangeArrowheads="1"/>
            </p:cNvSpPr>
            <p:nvPr/>
          </p:nvSpPr>
          <p:spPr bwMode="auto">
            <a:xfrm>
              <a:off x="2177" y="2969"/>
              <a:ext cx="182" cy="232"/>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1" name="Text Box 75"/>
            <p:cNvSpPr txBox="1">
              <a:spLocks noChangeAspect="1" noChangeArrowheads="1"/>
            </p:cNvSpPr>
            <p:nvPr/>
          </p:nvSpPr>
          <p:spPr bwMode="auto">
            <a:xfrm>
              <a:off x="2400" y="1440"/>
              <a:ext cx="375"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E</a:t>
              </a:r>
              <a:r>
                <a:rPr lang="en-US" baseline="-25000">
                  <a:effectLst>
                    <a:outerShdw blurRad="38100" dist="38100" dir="2700000" algn="tl">
                      <a:srgbClr val="C0C0C0"/>
                    </a:outerShdw>
                  </a:effectLst>
                  <a:latin typeface="Arial" charset="0"/>
                </a:rPr>
                <a:t>F</a:t>
              </a:r>
            </a:p>
          </p:txBody>
        </p:sp>
        <p:sp>
          <p:nvSpPr>
            <p:cNvPr id="8225" name="Rectangle 76"/>
            <p:cNvSpPr>
              <a:spLocks noChangeAspect="1" noChangeArrowheads="1"/>
            </p:cNvSpPr>
            <p:nvPr/>
          </p:nvSpPr>
          <p:spPr bwMode="auto">
            <a:xfrm>
              <a:off x="1705" y="1152"/>
              <a:ext cx="1127" cy="17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8226" name="Freeform 77"/>
            <p:cNvSpPr>
              <a:spLocks noChangeAspect="1"/>
            </p:cNvSpPr>
            <p:nvPr/>
          </p:nvSpPr>
          <p:spPr bwMode="auto">
            <a:xfrm>
              <a:off x="1705" y="2309"/>
              <a:ext cx="1127" cy="448"/>
            </a:xfrm>
            <a:custGeom>
              <a:avLst/>
              <a:gdLst>
                <a:gd name="T0" fmla="*/ 0 w 1488"/>
                <a:gd name="T1" fmla="*/ 27 h 592"/>
                <a:gd name="T2" fmla="*/ 6 w 1488"/>
                <a:gd name="T3" fmla="*/ 27 h 592"/>
                <a:gd name="T4" fmla="*/ 18 w 1488"/>
                <a:gd name="T5" fmla="*/ 25 h 592"/>
                <a:gd name="T6" fmla="*/ 32 w 1488"/>
                <a:gd name="T7" fmla="*/ 16 h 592"/>
                <a:gd name="T8" fmla="*/ 36 w 1488"/>
                <a:gd name="T9" fmla="*/ 11 h 592"/>
                <a:gd name="T10" fmla="*/ 40 w 1488"/>
                <a:gd name="T11" fmla="*/ 8 h 592"/>
                <a:gd name="T12" fmla="*/ 49 w 1488"/>
                <a:gd name="T13" fmla="*/ 3 h 592"/>
                <a:gd name="T14" fmla="*/ 61 w 1488"/>
                <a:gd name="T15" fmla="*/ 2 h 592"/>
                <a:gd name="T16" fmla="*/ 70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7" name="Freeform 78"/>
            <p:cNvSpPr>
              <a:spLocks noChangeAspect="1"/>
            </p:cNvSpPr>
            <p:nvPr/>
          </p:nvSpPr>
          <p:spPr bwMode="auto">
            <a:xfrm flipV="1">
              <a:off x="1698" y="1584"/>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8" name="Freeform 79"/>
            <p:cNvSpPr>
              <a:spLocks noChangeAspect="1"/>
            </p:cNvSpPr>
            <p:nvPr/>
          </p:nvSpPr>
          <p:spPr bwMode="auto">
            <a:xfrm flipV="1">
              <a:off x="1707" y="1563"/>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9" name="Freeform 80"/>
            <p:cNvSpPr>
              <a:spLocks noChangeAspect="1"/>
            </p:cNvSpPr>
            <p:nvPr/>
          </p:nvSpPr>
          <p:spPr bwMode="auto">
            <a:xfrm flipV="1">
              <a:off x="1698" y="1248"/>
              <a:ext cx="1127" cy="918"/>
            </a:xfrm>
            <a:custGeom>
              <a:avLst/>
              <a:gdLst>
                <a:gd name="T0" fmla="*/ 0 w 1488"/>
                <a:gd name="T1" fmla="*/ 72858 h 592"/>
                <a:gd name="T2" fmla="*/ 6 w 1488"/>
                <a:gd name="T3" fmla="*/ 72858 h 592"/>
                <a:gd name="T4" fmla="*/ 18 w 1488"/>
                <a:gd name="T5" fmla="*/ 66833 h 592"/>
                <a:gd name="T6" fmla="*/ 32 w 1488"/>
                <a:gd name="T7" fmla="*/ 42868 h 592"/>
                <a:gd name="T8" fmla="*/ 36 w 1488"/>
                <a:gd name="T9" fmla="*/ 30956 h 592"/>
                <a:gd name="T10" fmla="*/ 40 w 1488"/>
                <a:gd name="T11" fmla="*/ 18986 h 592"/>
                <a:gd name="T12" fmla="*/ 49 w 1488"/>
                <a:gd name="T13" fmla="*/ 6973 h 592"/>
                <a:gd name="T14" fmla="*/ 61 w 1488"/>
                <a:gd name="T15" fmla="*/ 977 h 592"/>
                <a:gd name="T16" fmla="*/ 70 w 1488"/>
                <a:gd name="T17" fmla="*/ 977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98" name="Group 110"/>
          <p:cNvGrpSpPr>
            <a:grpSpLocks/>
          </p:cNvGrpSpPr>
          <p:nvPr/>
        </p:nvGrpSpPr>
        <p:grpSpPr bwMode="auto">
          <a:xfrm>
            <a:off x="4724400" y="3529013"/>
            <a:ext cx="2270125" cy="3252787"/>
            <a:chOff x="2976" y="1152"/>
            <a:chExt cx="1430" cy="2049"/>
          </a:xfrm>
        </p:grpSpPr>
        <p:sp>
          <p:nvSpPr>
            <p:cNvPr id="8210" name="Line 82"/>
            <p:cNvSpPr>
              <a:spLocks noChangeAspect="1" noChangeShapeType="1"/>
            </p:cNvSpPr>
            <p:nvPr/>
          </p:nvSpPr>
          <p:spPr bwMode="auto">
            <a:xfrm>
              <a:off x="3072" y="1776"/>
              <a:ext cx="112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Text Box 83"/>
            <p:cNvSpPr txBox="1">
              <a:spLocks noChangeAspect="1" noChangeArrowheads="1"/>
            </p:cNvSpPr>
            <p:nvPr/>
          </p:nvSpPr>
          <p:spPr bwMode="auto">
            <a:xfrm>
              <a:off x="2976" y="2897"/>
              <a:ext cx="181"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30" name="Text Box 84"/>
            <p:cNvSpPr txBox="1">
              <a:spLocks noChangeAspect="1" noChangeArrowheads="1"/>
            </p:cNvSpPr>
            <p:nvPr/>
          </p:nvSpPr>
          <p:spPr bwMode="auto">
            <a:xfrm>
              <a:off x="3982" y="2892"/>
              <a:ext cx="424" cy="231"/>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31" name="Text Box 85"/>
            <p:cNvSpPr txBox="1">
              <a:spLocks noChangeAspect="1" noChangeArrowheads="1"/>
            </p:cNvSpPr>
            <p:nvPr/>
          </p:nvSpPr>
          <p:spPr bwMode="auto">
            <a:xfrm>
              <a:off x="3521" y="2969"/>
              <a:ext cx="182" cy="232"/>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32" name="Text Box 87"/>
            <p:cNvSpPr txBox="1">
              <a:spLocks noChangeAspect="1" noChangeArrowheads="1"/>
            </p:cNvSpPr>
            <p:nvPr/>
          </p:nvSpPr>
          <p:spPr bwMode="auto">
            <a:xfrm>
              <a:off x="3072" y="1776"/>
              <a:ext cx="375"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E</a:t>
              </a:r>
              <a:r>
                <a:rPr lang="en-US" baseline="-25000">
                  <a:effectLst>
                    <a:outerShdw blurRad="38100" dist="38100" dir="2700000" algn="tl">
                      <a:srgbClr val="C0C0C0"/>
                    </a:outerShdw>
                  </a:effectLst>
                  <a:latin typeface="Arial" charset="0"/>
                </a:rPr>
                <a:t>F</a:t>
              </a:r>
            </a:p>
          </p:txBody>
        </p:sp>
        <p:sp>
          <p:nvSpPr>
            <p:cNvPr id="8215" name="Rectangle 88"/>
            <p:cNvSpPr>
              <a:spLocks noChangeAspect="1" noChangeArrowheads="1"/>
            </p:cNvSpPr>
            <p:nvPr/>
          </p:nvSpPr>
          <p:spPr bwMode="auto">
            <a:xfrm>
              <a:off x="3049" y="1152"/>
              <a:ext cx="1127" cy="17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8216" name="Freeform 89"/>
            <p:cNvSpPr>
              <a:spLocks noChangeAspect="1"/>
            </p:cNvSpPr>
            <p:nvPr/>
          </p:nvSpPr>
          <p:spPr bwMode="auto">
            <a:xfrm>
              <a:off x="3049" y="2309"/>
              <a:ext cx="1127" cy="448"/>
            </a:xfrm>
            <a:custGeom>
              <a:avLst/>
              <a:gdLst>
                <a:gd name="T0" fmla="*/ 0 w 1488"/>
                <a:gd name="T1" fmla="*/ 27 h 592"/>
                <a:gd name="T2" fmla="*/ 6 w 1488"/>
                <a:gd name="T3" fmla="*/ 27 h 592"/>
                <a:gd name="T4" fmla="*/ 18 w 1488"/>
                <a:gd name="T5" fmla="*/ 25 h 592"/>
                <a:gd name="T6" fmla="*/ 32 w 1488"/>
                <a:gd name="T7" fmla="*/ 16 h 592"/>
                <a:gd name="T8" fmla="*/ 36 w 1488"/>
                <a:gd name="T9" fmla="*/ 11 h 592"/>
                <a:gd name="T10" fmla="*/ 40 w 1488"/>
                <a:gd name="T11" fmla="*/ 8 h 592"/>
                <a:gd name="T12" fmla="*/ 49 w 1488"/>
                <a:gd name="T13" fmla="*/ 3 h 592"/>
                <a:gd name="T14" fmla="*/ 61 w 1488"/>
                <a:gd name="T15" fmla="*/ 2 h 592"/>
                <a:gd name="T16" fmla="*/ 70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7" name="Freeform 90"/>
            <p:cNvSpPr>
              <a:spLocks noChangeAspect="1"/>
            </p:cNvSpPr>
            <p:nvPr/>
          </p:nvSpPr>
          <p:spPr bwMode="auto">
            <a:xfrm>
              <a:off x="3072" y="1872"/>
              <a:ext cx="1127" cy="444"/>
            </a:xfrm>
            <a:custGeom>
              <a:avLst/>
              <a:gdLst>
                <a:gd name="T0" fmla="*/ 0 w 1488"/>
                <a:gd name="T1" fmla="*/ 25 h 592"/>
                <a:gd name="T2" fmla="*/ 6 w 1488"/>
                <a:gd name="T3" fmla="*/ 25 h 592"/>
                <a:gd name="T4" fmla="*/ 18 w 1488"/>
                <a:gd name="T5" fmla="*/ 23 h 592"/>
                <a:gd name="T6" fmla="*/ 32 w 1488"/>
                <a:gd name="T7" fmla="*/ 15 h 592"/>
                <a:gd name="T8" fmla="*/ 36 w 1488"/>
                <a:gd name="T9" fmla="*/ 11 h 592"/>
                <a:gd name="T10" fmla="*/ 40 w 1488"/>
                <a:gd name="T11" fmla="*/ 6 h 592"/>
                <a:gd name="T12" fmla="*/ 49 w 1488"/>
                <a:gd name="T13" fmla="*/ 3 h 592"/>
                <a:gd name="T14" fmla="*/ 61 w 1488"/>
                <a:gd name="T15" fmla="*/ 2 h 592"/>
                <a:gd name="T16" fmla="*/ 70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8" name="Freeform 91"/>
            <p:cNvSpPr>
              <a:spLocks noChangeAspect="1"/>
            </p:cNvSpPr>
            <p:nvPr/>
          </p:nvSpPr>
          <p:spPr bwMode="auto">
            <a:xfrm>
              <a:off x="3072" y="1824"/>
              <a:ext cx="1127" cy="455"/>
            </a:xfrm>
            <a:custGeom>
              <a:avLst/>
              <a:gdLst>
                <a:gd name="T0" fmla="*/ 0 w 1488"/>
                <a:gd name="T1" fmla="*/ 32 h 592"/>
                <a:gd name="T2" fmla="*/ 6 w 1488"/>
                <a:gd name="T3" fmla="*/ 32 h 592"/>
                <a:gd name="T4" fmla="*/ 18 w 1488"/>
                <a:gd name="T5" fmla="*/ 29 h 592"/>
                <a:gd name="T6" fmla="*/ 32 w 1488"/>
                <a:gd name="T7" fmla="*/ 19 h 592"/>
                <a:gd name="T8" fmla="*/ 36 w 1488"/>
                <a:gd name="T9" fmla="*/ 14 h 592"/>
                <a:gd name="T10" fmla="*/ 40 w 1488"/>
                <a:gd name="T11" fmla="*/ 9 h 592"/>
                <a:gd name="T12" fmla="*/ 49 w 1488"/>
                <a:gd name="T13" fmla="*/ 3 h 592"/>
                <a:gd name="T14" fmla="*/ 61 w 1488"/>
                <a:gd name="T15" fmla="*/ 2 h 592"/>
                <a:gd name="T16" fmla="*/ 70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9" name="Freeform 92"/>
            <p:cNvSpPr>
              <a:spLocks noChangeAspect="1"/>
            </p:cNvSpPr>
            <p:nvPr/>
          </p:nvSpPr>
          <p:spPr bwMode="auto">
            <a:xfrm flipV="1">
              <a:off x="3072" y="1296"/>
              <a:ext cx="1104" cy="957"/>
            </a:xfrm>
            <a:custGeom>
              <a:avLst/>
              <a:gdLst>
                <a:gd name="T0" fmla="*/ 0 w 1488"/>
                <a:gd name="T1" fmla="*/ 115057 h 592"/>
                <a:gd name="T2" fmla="*/ 5 w 1488"/>
                <a:gd name="T3" fmla="*/ 115057 h 592"/>
                <a:gd name="T4" fmla="*/ 14 w 1488"/>
                <a:gd name="T5" fmla="*/ 105530 h 592"/>
                <a:gd name="T6" fmla="*/ 25 w 1488"/>
                <a:gd name="T7" fmla="*/ 67756 h 592"/>
                <a:gd name="T8" fmla="*/ 29 w 1488"/>
                <a:gd name="T9" fmla="*/ 48860 h 592"/>
                <a:gd name="T10" fmla="*/ 33 w 1488"/>
                <a:gd name="T11" fmla="*/ 29984 h 592"/>
                <a:gd name="T12" fmla="*/ 39 w 1488"/>
                <a:gd name="T13" fmla="*/ 11099 h 592"/>
                <a:gd name="T14" fmla="*/ 48 w 1488"/>
                <a:gd name="T15" fmla="*/ 1591 h 592"/>
                <a:gd name="T16" fmla="*/ 56 w 1488"/>
                <a:gd name="T17" fmla="*/ 1591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99" name="Group 109"/>
          <p:cNvGrpSpPr>
            <a:grpSpLocks/>
          </p:cNvGrpSpPr>
          <p:nvPr/>
        </p:nvGrpSpPr>
        <p:grpSpPr bwMode="auto">
          <a:xfrm>
            <a:off x="6858000" y="3529013"/>
            <a:ext cx="2270125" cy="3252787"/>
            <a:chOff x="4320" y="1152"/>
            <a:chExt cx="1430" cy="2049"/>
          </a:xfrm>
        </p:grpSpPr>
        <p:sp>
          <p:nvSpPr>
            <p:cNvPr id="8200" name="Line 94"/>
            <p:cNvSpPr>
              <a:spLocks noChangeAspect="1" noChangeShapeType="1"/>
            </p:cNvSpPr>
            <p:nvPr/>
          </p:nvSpPr>
          <p:spPr bwMode="auto">
            <a:xfrm>
              <a:off x="4393" y="1806"/>
              <a:ext cx="112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Text Box 95"/>
            <p:cNvSpPr txBox="1">
              <a:spLocks noChangeAspect="1" noChangeArrowheads="1"/>
            </p:cNvSpPr>
            <p:nvPr/>
          </p:nvSpPr>
          <p:spPr bwMode="auto">
            <a:xfrm>
              <a:off x="4320" y="2897"/>
              <a:ext cx="181"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41" name="Text Box 96"/>
            <p:cNvSpPr txBox="1">
              <a:spLocks noChangeAspect="1" noChangeArrowheads="1"/>
            </p:cNvSpPr>
            <p:nvPr/>
          </p:nvSpPr>
          <p:spPr bwMode="auto">
            <a:xfrm>
              <a:off x="5326" y="2892"/>
              <a:ext cx="424" cy="231"/>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42" name="Text Box 97"/>
            <p:cNvSpPr txBox="1">
              <a:spLocks noChangeAspect="1" noChangeArrowheads="1"/>
            </p:cNvSpPr>
            <p:nvPr/>
          </p:nvSpPr>
          <p:spPr bwMode="auto">
            <a:xfrm>
              <a:off x="4865" y="2969"/>
              <a:ext cx="182" cy="232"/>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43" name="Text Box 99"/>
            <p:cNvSpPr txBox="1">
              <a:spLocks noChangeAspect="1" noChangeArrowheads="1"/>
            </p:cNvSpPr>
            <p:nvPr/>
          </p:nvSpPr>
          <p:spPr bwMode="auto">
            <a:xfrm>
              <a:off x="5136" y="1824"/>
              <a:ext cx="375"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E</a:t>
              </a:r>
              <a:r>
                <a:rPr lang="en-US" baseline="-25000">
                  <a:effectLst>
                    <a:outerShdw blurRad="38100" dist="38100" dir="2700000" algn="tl">
                      <a:srgbClr val="C0C0C0"/>
                    </a:outerShdw>
                  </a:effectLst>
                  <a:latin typeface="Arial" charset="0"/>
                </a:rPr>
                <a:t>F</a:t>
              </a:r>
            </a:p>
          </p:txBody>
        </p:sp>
        <p:sp>
          <p:nvSpPr>
            <p:cNvPr id="8205" name="Rectangle 100"/>
            <p:cNvSpPr>
              <a:spLocks noChangeAspect="1" noChangeArrowheads="1"/>
            </p:cNvSpPr>
            <p:nvPr/>
          </p:nvSpPr>
          <p:spPr bwMode="auto">
            <a:xfrm>
              <a:off x="4393" y="1152"/>
              <a:ext cx="1127" cy="17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8206" name="Freeform 101"/>
            <p:cNvSpPr>
              <a:spLocks noChangeAspect="1"/>
            </p:cNvSpPr>
            <p:nvPr/>
          </p:nvSpPr>
          <p:spPr bwMode="auto">
            <a:xfrm>
              <a:off x="4393" y="2309"/>
              <a:ext cx="1127" cy="448"/>
            </a:xfrm>
            <a:custGeom>
              <a:avLst/>
              <a:gdLst>
                <a:gd name="T0" fmla="*/ 0 w 1488"/>
                <a:gd name="T1" fmla="*/ 27 h 592"/>
                <a:gd name="T2" fmla="*/ 6 w 1488"/>
                <a:gd name="T3" fmla="*/ 27 h 592"/>
                <a:gd name="T4" fmla="*/ 18 w 1488"/>
                <a:gd name="T5" fmla="*/ 25 h 592"/>
                <a:gd name="T6" fmla="*/ 32 w 1488"/>
                <a:gd name="T7" fmla="*/ 16 h 592"/>
                <a:gd name="T8" fmla="*/ 36 w 1488"/>
                <a:gd name="T9" fmla="*/ 11 h 592"/>
                <a:gd name="T10" fmla="*/ 40 w 1488"/>
                <a:gd name="T11" fmla="*/ 8 h 592"/>
                <a:gd name="T12" fmla="*/ 49 w 1488"/>
                <a:gd name="T13" fmla="*/ 3 h 592"/>
                <a:gd name="T14" fmla="*/ 61 w 1488"/>
                <a:gd name="T15" fmla="*/ 2 h 592"/>
                <a:gd name="T16" fmla="*/ 70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7" name="Freeform 102"/>
            <p:cNvSpPr>
              <a:spLocks noChangeAspect="1"/>
            </p:cNvSpPr>
            <p:nvPr/>
          </p:nvSpPr>
          <p:spPr bwMode="auto">
            <a:xfrm flipV="1">
              <a:off x="4398" y="1627"/>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8" name="Freeform 103"/>
            <p:cNvSpPr>
              <a:spLocks noChangeAspect="1"/>
            </p:cNvSpPr>
            <p:nvPr/>
          </p:nvSpPr>
          <p:spPr bwMode="auto">
            <a:xfrm>
              <a:off x="4398" y="1590"/>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9" name="Freeform 104"/>
            <p:cNvSpPr>
              <a:spLocks noChangeAspect="1"/>
            </p:cNvSpPr>
            <p:nvPr/>
          </p:nvSpPr>
          <p:spPr bwMode="auto">
            <a:xfrm>
              <a:off x="4398" y="1554"/>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302435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152400"/>
            <a:ext cx="8610600" cy="990600"/>
          </a:xfrm>
        </p:spPr>
        <p:txBody>
          <a:bodyPr/>
          <a:lstStyle/>
          <a:p>
            <a:r>
              <a:rPr lang="en-US"/>
              <a:t>Band Structure: Linear Chain of F</a:t>
            </a:r>
          </a:p>
        </p:txBody>
      </p:sp>
      <p:grpSp>
        <p:nvGrpSpPr>
          <p:cNvPr id="9219" name="Group 88"/>
          <p:cNvGrpSpPr>
            <a:grpSpLocks noChangeAspect="1"/>
          </p:cNvGrpSpPr>
          <p:nvPr/>
        </p:nvGrpSpPr>
        <p:grpSpPr bwMode="auto">
          <a:xfrm>
            <a:off x="4865688" y="1557338"/>
            <a:ext cx="2743200" cy="357187"/>
            <a:chOff x="3840" y="2640"/>
            <a:chExt cx="1440" cy="188"/>
          </a:xfrm>
        </p:grpSpPr>
        <p:sp>
          <p:nvSpPr>
            <p:cNvPr id="9268" name="Line 69"/>
            <p:cNvSpPr>
              <a:spLocks noChangeAspect="1" noChangeShapeType="1"/>
            </p:cNvSpPr>
            <p:nvPr/>
          </p:nvSpPr>
          <p:spPr bwMode="auto">
            <a:xfrm>
              <a:off x="3934" y="2734"/>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9" name="Oval 70"/>
            <p:cNvSpPr>
              <a:spLocks noChangeAspect="1" noChangeArrowheads="1"/>
            </p:cNvSpPr>
            <p:nvPr/>
          </p:nvSpPr>
          <p:spPr bwMode="auto">
            <a:xfrm>
              <a:off x="3840" y="2640"/>
              <a:ext cx="188" cy="1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9270" name="Line 71"/>
            <p:cNvSpPr>
              <a:spLocks noChangeAspect="1" noChangeShapeType="1"/>
            </p:cNvSpPr>
            <p:nvPr/>
          </p:nvSpPr>
          <p:spPr bwMode="auto">
            <a:xfrm>
              <a:off x="4247" y="2734"/>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1" name="Oval 72"/>
            <p:cNvSpPr>
              <a:spLocks noChangeAspect="1" noChangeArrowheads="1"/>
            </p:cNvSpPr>
            <p:nvPr/>
          </p:nvSpPr>
          <p:spPr bwMode="auto">
            <a:xfrm>
              <a:off x="4153" y="2640"/>
              <a:ext cx="188" cy="188"/>
            </a:xfrm>
            <a:prstGeom prst="ellipse">
              <a:avLst/>
            </a:prstGeom>
            <a:solidFill>
              <a:schemeClr val="bg2"/>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9272" name="Line 73"/>
            <p:cNvSpPr>
              <a:spLocks noChangeAspect="1" noChangeShapeType="1"/>
            </p:cNvSpPr>
            <p:nvPr/>
          </p:nvSpPr>
          <p:spPr bwMode="auto">
            <a:xfrm>
              <a:off x="4560" y="2734"/>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3" name="Oval 74"/>
            <p:cNvSpPr>
              <a:spLocks noChangeAspect="1" noChangeArrowheads="1"/>
            </p:cNvSpPr>
            <p:nvPr/>
          </p:nvSpPr>
          <p:spPr bwMode="auto">
            <a:xfrm>
              <a:off x="4466" y="2640"/>
              <a:ext cx="188" cy="1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9274" name="Line 75"/>
            <p:cNvSpPr>
              <a:spLocks noChangeAspect="1" noChangeShapeType="1"/>
            </p:cNvSpPr>
            <p:nvPr/>
          </p:nvSpPr>
          <p:spPr bwMode="auto">
            <a:xfrm>
              <a:off x="4873" y="2734"/>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5" name="Oval 76"/>
            <p:cNvSpPr>
              <a:spLocks noChangeAspect="1" noChangeArrowheads="1"/>
            </p:cNvSpPr>
            <p:nvPr/>
          </p:nvSpPr>
          <p:spPr bwMode="auto">
            <a:xfrm>
              <a:off x="4779" y="2640"/>
              <a:ext cx="188" cy="188"/>
            </a:xfrm>
            <a:prstGeom prst="ellipse">
              <a:avLst/>
            </a:prstGeom>
            <a:solidFill>
              <a:schemeClr val="bg2"/>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9276" name="Oval 77"/>
            <p:cNvSpPr>
              <a:spLocks noChangeAspect="1" noChangeArrowheads="1"/>
            </p:cNvSpPr>
            <p:nvPr/>
          </p:nvSpPr>
          <p:spPr bwMode="auto">
            <a:xfrm>
              <a:off x="5092" y="2640"/>
              <a:ext cx="188" cy="1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grpSp>
      <p:grpSp>
        <p:nvGrpSpPr>
          <p:cNvPr id="9220" name="Group 78"/>
          <p:cNvGrpSpPr>
            <a:grpSpLocks noChangeAspect="1"/>
          </p:cNvGrpSpPr>
          <p:nvPr/>
        </p:nvGrpSpPr>
        <p:grpSpPr bwMode="auto">
          <a:xfrm>
            <a:off x="1509713" y="1577975"/>
            <a:ext cx="2743200" cy="358775"/>
            <a:chOff x="2592" y="3743"/>
            <a:chExt cx="2208" cy="288"/>
          </a:xfrm>
        </p:grpSpPr>
        <p:sp>
          <p:nvSpPr>
            <p:cNvPr id="9259" name="Line 79"/>
            <p:cNvSpPr>
              <a:spLocks noChangeAspect="1" noChangeShapeType="1"/>
            </p:cNvSpPr>
            <p:nvPr/>
          </p:nvSpPr>
          <p:spPr bwMode="auto">
            <a:xfrm>
              <a:off x="273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0" name="Oval 80"/>
            <p:cNvSpPr>
              <a:spLocks noChangeAspect="1" noChangeArrowheads="1"/>
            </p:cNvSpPr>
            <p:nvPr/>
          </p:nvSpPr>
          <p:spPr bwMode="auto">
            <a:xfrm>
              <a:off x="259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9261" name="Line 81"/>
            <p:cNvSpPr>
              <a:spLocks noChangeAspect="1" noChangeShapeType="1"/>
            </p:cNvSpPr>
            <p:nvPr/>
          </p:nvSpPr>
          <p:spPr bwMode="auto">
            <a:xfrm>
              <a:off x="321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2" name="Oval 82"/>
            <p:cNvSpPr>
              <a:spLocks noChangeAspect="1" noChangeArrowheads="1"/>
            </p:cNvSpPr>
            <p:nvPr/>
          </p:nvSpPr>
          <p:spPr bwMode="auto">
            <a:xfrm>
              <a:off x="307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9263" name="Line 83"/>
            <p:cNvSpPr>
              <a:spLocks noChangeAspect="1" noChangeShapeType="1"/>
            </p:cNvSpPr>
            <p:nvPr/>
          </p:nvSpPr>
          <p:spPr bwMode="auto">
            <a:xfrm>
              <a:off x="369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4" name="Oval 84"/>
            <p:cNvSpPr>
              <a:spLocks noChangeAspect="1" noChangeArrowheads="1"/>
            </p:cNvSpPr>
            <p:nvPr/>
          </p:nvSpPr>
          <p:spPr bwMode="auto">
            <a:xfrm>
              <a:off x="355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9265" name="Line 85"/>
            <p:cNvSpPr>
              <a:spLocks noChangeAspect="1" noChangeShapeType="1"/>
            </p:cNvSpPr>
            <p:nvPr/>
          </p:nvSpPr>
          <p:spPr bwMode="auto">
            <a:xfrm>
              <a:off x="417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6" name="Oval 86"/>
            <p:cNvSpPr>
              <a:spLocks noChangeAspect="1" noChangeArrowheads="1"/>
            </p:cNvSpPr>
            <p:nvPr/>
          </p:nvSpPr>
          <p:spPr bwMode="auto">
            <a:xfrm>
              <a:off x="403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9267" name="Oval 87"/>
            <p:cNvSpPr>
              <a:spLocks noChangeAspect="1" noChangeArrowheads="1"/>
            </p:cNvSpPr>
            <p:nvPr/>
          </p:nvSpPr>
          <p:spPr bwMode="auto">
            <a:xfrm>
              <a:off x="451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grpSp>
      <p:grpSp>
        <p:nvGrpSpPr>
          <p:cNvPr id="25616" name="Group 154"/>
          <p:cNvGrpSpPr>
            <a:grpSpLocks/>
          </p:cNvGrpSpPr>
          <p:nvPr/>
        </p:nvGrpSpPr>
        <p:grpSpPr bwMode="auto">
          <a:xfrm>
            <a:off x="1524000" y="3500438"/>
            <a:ext cx="2787650" cy="276225"/>
            <a:chOff x="115" y="1295"/>
            <a:chExt cx="1756" cy="174"/>
          </a:xfrm>
        </p:grpSpPr>
        <p:grpSp>
          <p:nvGrpSpPr>
            <p:cNvPr id="9244" name="Group 141"/>
            <p:cNvGrpSpPr>
              <a:grpSpLocks/>
            </p:cNvGrpSpPr>
            <p:nvPr/>
          </p:nvGrpSpPr>
          <p:grpSpPr bwMode="auto">
            <a:xfrm>
              <a:off x="115" y="1296"/>
              <a:ext cx="374" cy="168"/>
              <a:chOff x="192" y="1104"/>
              <a:chExt cx="420" cy="168"/>
            </a:xfrm>
          </p:grpSpPr>
          <p:sp>
            <p:nvSpPr>
              <p:cNvPr id="9257" name="Freeform 105"/>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9258" name="Freeform 106"/>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9245" name="Group 142"/>
            <p:cNvGrpSpPr>
              <a:grpSpLocks/>
            </p:cNvGrpSpPr>
            <p:nvPr/>
          </p:nvGrpSpPr>
          <p:grpSpPr bwMode="auto">
            <a:xfrm>
              <a:off x="460" y="1296"/>
              <a:ext cx="374" cy="168"/>
              <a:chOff x="192" y="1104"/>
              <a:chExt cx="420" cy="168"/>
            </a:xfrm>
          </p:grpSpPr>
          <p:sp>
            <p:nvSpPr>
              <p:cNvPr id="9255" name="Freeform 143"/>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9256" name="Freeform 144"/>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9246" name="Group 145"/>
            <p:cNvGrpSpPr>
              <a:grpSpLocks/>
            </p:cNvGrpSpPr>
            <p:nvPr/>
          </p:nvGrpSpPr>
          <p:grpSpPr bwMode="auto">
            <a:xfrm>
              <a:off x="806" y="1301"/>
              <a:ext cx="374" cy="168"/>
              <a:chOff x="192" y="1104"/>
              <a:chExt cx="420" cy="168"/>
            </a:xfrm>
          </p:grpSpPr>
          <p:sp>
            <p:nvSpPr>
              <p:cNvPr id="9253" name="Freeform 146"/>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9254" name="Freeform 147"/>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9247" name="Group 148"/>
            <p:cNvGrpSpPr>
              <a:grpSpLocks/>
            </p:cNvGrpSpPr>
            <p:nvPr/>
          </p:nvGrpSpPr>
          <p:grpSpPr bwMode="auto">
            <a:xfrm>
              <a:off x="1151" y="1295"/>
              <a:ext cx="374" cy="168"/>
              <a:chOff x="192" y="1104"/>
              <a:chExt cx="420" cy="168"/>
            </a:xfrm>
          </p:grpSpPr>
          <p:sp>
            <p:nvSpPr>
              <p:cNvPr id="9251" name="Freeform 149"/>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9252" name="Freeform 150"/>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9248" name="Group 151"/>
            <p:cNvGrpSpPr>
              <a:grpSpLocks/>
            </p:cNvGrpSpPr>
            <p:nvPr/>
          </p:nvGrpSpPr>
          <p:grpSpPr bwMode="auto">
            <a:xfrm>
              <a:off x="1497" y="1295"/>
              <a:ext cx="374" cy="168"/>
              <a:chOff x="192" y="1104"/>
              <a:chExt cx="420" cy="168"/>
            </a:xfrm>
          </p:grpSpPr>
          <p:sp>
            <p:nvSpPr>
              <p:cNvPr id="9249" name="Freeform 152"/>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9250" name="Freeform 153"/>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grpSp>
        <p:nvGrpSpPr>
          <p:cNvPr id="25617" name="Group 171"/>
          <p:cNvGrpSpPr>
            <a:grpSpLocks/>
          </p:cNvGrpSpPr>
          <p:nvPr/>
        </p:nvGrpSpPr>
        <p:grpSpPr bwMode="auto">
          <a:xfrm>
            <a:off x="4895850" y="3541713"/>
            <a:ext cx="2787650" cy="276225"/>
            <a:chOff x="3744" y="2304"/>
            <a:chExt cx="1756" cy="174"/>
          </a:xfrm>
        </p:grpSpPr>
        <p:grpSp>
          <p:nvGrpSpPr>
            <p:cNvPr id="9229" name="Group 156"/>
            <p:cNvGrpSpPr>
              <a:grpSpLocks/>
            </p:cNvGrpSpPr>
            <p:nvPr/>
          </p:nvGrpSpPr>
          <p:grpSpPr bwMode="auto">
            <a:xfrm>
              <a:off x="3744" y="2305"/>
              <a:ext cx="374" cy="168"/>
              <a:chOff x="192" y="1104"/>
              <a:chExt cx="420" cy="168"/>
            </a:xfrm>
          </p:grpSpPr>
          <p:sp>
            <p:nvSpPr>
              <p:cNvPr id="9242" name="Freeform 157"/>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9243" name="Freeform 158"/>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9230" name="Group 159"/>
            <p:cNvGrpSpPr>
              <a:grpSpLocks/>
            </p:cNvGrpSpPr>
            <p:nvPr/>
          </p:nvGrpSpPr>
          <p:grpSpPr bwMode="auto">
            <a:xfrm flipH="1">
              <a:off x="4089" y="2305"/>
              <a:ext cx="374" cy="168"/>
              <a:chOff x="192" y="1104"/>
              <a:chExt cx="420" cy="168"/>
            </a:xfrm>
          </p:grpSpPr>
          <p:sp>
            <p:nvSpPr>
              <p:cNvPr id="9240" name="Freeform 160"/>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9241" name="Freeform 161"/>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9231" name="Group 162"/>
            <p:cNvGrpSpPr>
              <a:grpSpLocks/>
            </p:cNvGrpSpPr>
            <p:nvPr/>
          </p:nvGrpSpPr>
          <p:grpSpPr bwMode="auto">
            <a:xfrm>
              <a:off x="4435" y="2310"/>
              <a:ext cx="374" cy="168"/>
              <a:chOff x="192" y="1104"/>
              <a:chExt cx="420" cy="168"/>
            </a:xfrm>
          </p:grpSpPr>
          <p:sp>
            <p:nvSpPr>
              <p:cNvPr id="9238" name="Freeform 163"/>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9239" name="Freeform 164"/>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9232" name="Group 165"/>
            <p:cNvGrpSpPr>
              <a:grpSpLocks/>
            </p:cNvGrpSpPr>
            <p:nvPr/>
          </p:nvGrpSpPr>
          <p:grpSpPr bwMode="auto">
            <a:xfrm flipH="1">
              <a:off x="4780" y="2304"/>
              <a:ext cx="374" cy="168"/>
              <a:chOff x="192" y="1104"/>
              <a:chExt cx="420" cy="168"/>
            </a:xfrm>
          </p:grpSpPr>
          <p:sp>
            <p:nvSpPr>
              <p:cNvPr id="9236" name="Freeform 166"/>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9237" name="Freeform 167"/>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9233" name="Group 168"/>
            <p:cNvGrpSpPr>
              <a:grpSpLocks/>
            </p:cNvGrpSpPr>
            <p:nvPr/>
          </p:nvGrpSpPr>
          <p:grpSpPr bwMode="auto">
            <a:xfrm>
              <a:off x="5126" y="2304"/>
              <a:ext cx="374" cy="168"/>
              <a:chOff x="192" y="1104"/>
              <a:chExt cx="420" cy="168"/>
            </a:xfrm>
          </p:grpSpPr>
          <p:sp>
            <p:nvSpPr>
              <p:cNvPr id="9234" name="Freeform 169"/>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9235" name="Freeform 170"/>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sp>
        <p:nvSpPr>
          <p:cNvPr id="23751" name="Text Box 199"/>
          <p:cNvSpPr txBox="1">
            <a:spLocks noChangeArrowheads="1"/>
          </p:cNvSpPr>
          <p:nvPr/>
        </p:nvSpPr>
        <p:spPr bwMode="auto">
          <a:xfrm>
            <a:off x="1347788" y="2114550"/>
            <a:ext cx="3357562" cy="461963"/>
          </a:xfrm>
          <a:prstGeom prst="rect">
            <a:avLst/>
          </a:prstGeom>
          <a:noFill/>
          <a:ln w="9525">
            <a:noFill/>
            <a:miter lim="800000"/>
            <a:headEnd/>
            <a:tailEnd/>
          </a:ln>
          <a:effectLst/>
        </p:spPr>
        <p:txBody>
          <a:bodyPr>
            <a:spAutoFit/>
          </a:bodyPr>
          <a:lstStyle/>
          <a:p>
            <a:pPr algn="ctr" eaLnBrk="1" hangingPunct="1">
              <a:spcBef>
                <a:spcPct val="50000"/>
              </a:spcBef>
              <a:defRPr/>
            </a:pPr>
            <a:r>
              <a:rPr lang="en-US" sz="2400" b="1" dirty="0">
                <a:effectLst>
                  <a:outerShdw blurRad="38100" dist="38100" dir="2700000" algn="tl">
                    <a:srgbClr val="C0C0C0"/>
                  </a:outerShdw>
                </a:effectLst>
                <a:latin typeface="Comic Sans MS" pitchFamily="66" charset="0"/>
              </a:rPr>
              <a:t>Bonding 2s </a:t>
            </a:r>
            <a:r>
              <a:rPr lang="en-US" sz="2400" b="1" dirty="0">
                <a:effectLst>
                  <a:outerShdw blurRad="38100" dist="38100" dir="2700000" algn="tl">
                    <a:srgbClr val="C0C0C0"/>
                  </a:outerShdw>
                </a:effectLst>
                <a:latin typeface="Symbol" pitchFamily="18" charset="2"/>
              </a:rPr>
              <a:t>s</a:t>
            </a:r>
          </a:p>
        </p:txBody>
      </p:sp>
      <p:sp>
        <p:nvSpPr>
          <p:cNvPr id="23752" name="Text Box 200"/>
          <p:cNvSpPr txBox="1">
            <a:spLocks noChangeArrowheads="1"/>
          </p:cNvSpPr>
          <p:nvPr/>
        </p:nvSpPr>
        <p:spPr bwMode="auto">
          <a:xfrm>
            <a:off x="4743450" y="2078038"/>
            <a:ext cx="3357563" cy="461962"/>
          </a:xfrm>
          <a:prstGeom prst="rect">
            <a:avLst/>
          </a:prstGeom>
          <a:noFill/>
          <a:ln w="9525">
            <a:noFill/>
            <a:miter lim="800000"/>
            <a:headEnd/>
            <a:tailEnd/>
          </a:ln>
          <a:effectLst/>
        </p:spPr>
        <p:txBody>
          <a:bodyPr>
            <a:spAutoFit/>
          </a:bodyPr>
          <a:lstStyle/>
          <a:p>
            <a:pPr algn="ctr" eaLnBrk="1" hangingPunct="1">
              <a:spcBef>
                <a:spcPct val="50000"/>
              </a:spcBef>
              <a:defRPr/>
            </a:pPr>
            <a:r>
              <a:rPr lang="en-US" sz="2400" b="1" dirty="0" err="1">
                <a:effectLst>
                  <a:outerShdw blurRad="38100" dist="38100" dir="2700000" algn="tl">
                    <a:srgbClr val="C0C0C0"/>
                  </a:outerShdw>
                </a:effectLst>
                <a:latin typeface="Comic Sans MS" pitchFamily="66" charset="0"/>
              </a:rPr>
              <a:t>Antibonding</a:t>
            </a:r>
            <a:r>
              <a:rPr lang="en-US" sz="2400" b="1" dirty="0">
                <a:effectLst>
                  <a:outerShdw blurRad="38100" dist="38100" dir="2700000" algn="tl">
                    <a:srgbClr val="C0C0C0"/>
                  </a:outerShdw>
                </a:effectLst>
                <a:latin typeface="Comic Sans MS" pitchFamily="66" charset="0"/>
              </a:rPr>
              <a:t> 2s </a:t>
            </a:r>
            <a:r>
              <a:rPr lang="en-US" sz="2400" b="1" dirty="0">
                <a:effectLst>
                  <a:outerShdw blurRad="38100" dist="38100" dir="2700000" algn="tl">
                    <a:srgbClr val="C0C0C0"/>
                  </a:outerShdw>
                </a:effectLst>
                <a:latin typeface="Symbol" pitchFamily="18" charset="2"/>
              </a:rPr>
              <a:t>s*</a:t>
            </a:r>
          </a:p>
        </p:txBody>
      </p:sp>
      <p:sp>
        <p:nvSpPr>
          <p:cNvPr id="117" name="TextBox 116"/>
          <p:cNvSpPr txBox="1">
            <a:spLocks noChangeArrowheads="1"/>
          </p:cNvSpPr>
          <p:nvPr/>
        </p:nvSpPr>
        <p:spPr bwMode="auto">
          <a:xfrm>
            <a:off x="539750" y="4295775"/>
            <a:ext cx="813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lgn="ctr">
              <a:spcBef>
                <a:spcPct val="0"/>
              </a:spcBef>
              <a:buFontTx/>
              <a:buNone/>
            </a:pPr>
            <a:r>
              <a:rPr lang="en-US" sz="2400"/>
              <a:t>Which one of these has lower energy?</a:t>
            </a:r>
          </a:p>
        </p:txBody>
      </p:sp>
    </p:spTree>
    <p:extLst>
      <p:ext uri="{BB962C8B-B14F-4D97-AF65-F5344CB8AC3E}">
        <p14:creationId xmlns:p14="http://schemas.microsoft.com/office/powerpoint/2010/main" val="3126762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Linear F Chain</a:t>
            </a:r>
          </a:p>
        </p:txBody>
      </p:sp>
      <p:sp>
        <p:nvSpPr>
          <p:cNvPr id="53251" name="Rectangle 3"/>
          <p:cNvSpPr>
            <a:spLocks noGrp="1" noChangeArrowheads="1"/>
          </p:cNvSpPr>
          <p:nvPr>
            <p:ph type="body" idx="1"/>
          </p:nvPr>
        </p:nvSpPr>
        <p:spPr>
          <a:xfrm>
            <a:off x="357188" y="1600200"/>
            <a:ext cx="8686800" cy="4530725"/>
          </a:xfrm>
        </p:spPr>
        <p:txBody>
          <a:bodyPr/>
          <a:lstStyle/>
          <a:p>
            <a:pPr>
              <a:spcBef>
                <a:spcPct val="100000"/>
              </a:spcBef>
            </a:pPr>
            <a:r>
              <a:rPr lang="en-US"/>
              <a:t>There are 4 n=2 orbitals in the unit cell (a single F atom with 1 2s + 3 2p orbitals) </a:t>
            </a:r>
          </a:p>
          <a:p>
            <a:pPr>
              <a:spcBef>
                <a:spcPct val="100000"/>
              </a:spcBef>
            </a:pPr>
            <a:r>
              <a:rPr lang="en-US"/>
              <a:t>The fact that the wavefunction corresponding to a p-orbital changes sign at the nucleus causes the </a:t>
            </a:r>
            <a:r>
              <a:rPr lang="en-US">
                <a:solidFill>
                  <a:srgbClr val="0070C0"/>
                </a:solidFill>
              </a:rPr>
              <a:t>2p </a:t>
            </a:r>
            <a:r>
              <a:rPr lang="en-US" b="1">
                <a:solidFill>
                  <a:srgbClr val="0070C0"/>
                </a:solidFill>
                <a:latin typeface="Symbol" panose="05050102010706020507" pitchFamily="18" charset="2"/>
              </a:rPr>
              <a:t>s</a:t>
            </a:r>
            <a:r>
              <a:rPr lang="en-US">
                <a:solidFill>
                  <a:srgbClr val="0070C0"/>
                </a:solidFill>
              </a:rPr>
              <a:t> band to run downhill</a:t>
            </a:r>
            <a:r>
              <a:rPr lang="en-US"/>
              <a:t> (opposite of the 2s </a:t>
            </a:r>
            <a:r>
              <a:rPr lang="en-US" b="1">
                <a:latin typeface="Symbol" panose="05050102010706020507" pitchFamily="18" charset="2"/>
              </a:rPr>
              <a:t>s</a:t>
            </a:r>
            <a:r>
              <a:rPr lang="en-US"/>
              <a:t> band).</a:t>
            </a:r>
          </a:p>
        </p:txBody>
      </p:sp>
    </p:spTree>
    <p:extLst>
      <p:ext uri="{BB962C8B-B14F-4D97-AF65-F5344CB8AC3E}">
        <p14:creationId xmlns:p14="http://schemas.microsoft.com/office/powerpoint/2010/main" val="3977138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152400"/>
            <a:ext cx="8610600" cy="990600"/>
          </a:xfrm>
        </p:spPr>
        <p:txBody>
          <a:bodyPr/>
          <a:lstStyle/>
          <a:p>
            <a:r>
              <a:rPr lang="en-US"/>
              <a:t>Band Structure: Linear Chain of F</a:t>
            </a:r>
          </a:p>
        </p:txBody>
      </p:sp>
      <p:grpSp>
        <p:nvGrpSpPr>
          <p:cNvPr id="11267" name="Group 88"/>
          <p:cNvGrpSpPr>
            <a:grpSpLocks noChangeAspect="1"/>
          </p:cNvGrpSpPr>
          <p:nvPr/>
        </p:nvGrpSpPr>
        <p:grpSpPr bwMode="auto">
          <a:xfrm>
            <a:off x="4865688" y="1557338"/>
            <a:ext cx="2743200" cy="357187"/>
            <a:chOff x="3840" y="2640"/>
            <a:chExt cx="1440" cy="188"/>
          </a:xfrm>
        </p:grpSpPr>
        <p:sp>
          <p:nvSpPr>
            <p:cNvPr id="11361" name="Line 69"/>
            <p:cNvSpPr>
              <a:spLocks noChangeAspect="1" noChangeShapeType="1"/>
            </p:cNvSpPr>
            <p:nvPr/>
          </p:nvSpPr>
          <p:spPr bwMode="auto">
            <a:xfrm>
              <a:off x="3934" y="2734"/>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2" name="Oval 70"/>
            <p:cNvSpPr>
              <a:spLocks noChangeAspect="1" noChangeArrowheads="1"/>
            </p:cNvSpPr>
            <p:nvPr/>
          </p:nvSpPr>
          <p:spPr bwMode="auto">
            <a:xfrm>
              <a:off x="3840" y="2640"/>
              <a:ext cx="188" cy="1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1363" name="Line 71"/>
            <p:cNvSpPr>
              <a:spLocks noChangeAspect="1" noChangeShapeType="1"/>
            </p:cNvSpPr>
            <p:nvPr/>
          </p:nvSpPr>
          <p:spPr bwMode="auto">
            <a:xfrm>
              <a:off x="4247" y="2734"/>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4" name="Oval 72"/>
            <p:cNvSpPr>
              <a:spLocks noChangeAspect="1" noChangeArrowheads="1"/>
            </p:cNvSpPr>
            <p:nvPr/>
          </p:nvSpPr>
          <p:spPr bwMode="auto">
            <a:xfrm>
              <a:off x="4153" y="2640"/>
              <a:ext cx="188" cy="188"/>
            </a:xfrm>
            <a:prstGeom prst="ellipse">
              <a:avLst/>
            </a:prstGeom>
            <a:solidFill>
              <a:schemeClr val="bg2"/>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1365" name="Line 73"/>
            <p:cNvSpPr>
              <a:spLocks noChangeAspect="1" noChangeShapeType="1"/>
            </p:cNvSpPr>
            <p:nvPr/>
          </p:nvSpPr>
          <p:spPr bwMode="auto">
            <a:xfrm>
              <a:off x="4560" y="2734"/>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6" name="Oval 74"/>
            <p:cNvSpPr>
              <a:spLocks noChangeAspect="1" noChangeArrowheads="1"/>
            </p:cNvSpPr>
            <p:nvPr/>
          </p:nvSpPr>
          <p:spPr bwMode="auto">
            <a:xfrm>
              <a:off x="4466" y="2640"/>
              <a:ext cx="188" cy="1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1367" name="Line 75"/>
            <p:cNvSpPr>
              <a:spLocks noChangeAspect="1" noChangeShapeType="1"/>
            </p:cNvSpPr>
            <p:nvPr/>
          </p:nvSpPr>
          <p:spPr bwMode="auto">
            <a:xfrm>
              <a:off x="4873" y="2734"/>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8" name="Oval 76"/>
            <p:cNvSpPr>
              <a:spLocks noChangeAspect="1" noChangeArrowheads="1"/>
            </p:cNvSpPr>
            <p:nvPr/>
          </p:nvSpPr>
          <p:spPr bwMode="auto">
            <a:xfrm>
              <a:off x="4779" y="2640"/>
              <a:ext cx="188" cy="188"/>
            </a:xfrm>
            <a:prstGeom prst="ellipse">
              <a:avLst/>
            </a:prstGeom>
            <a:solidFill>
              <a:schemeClr val="bg2"/>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1369" name="Oval 77"/>
            <p:cNvSpPr>
              <a:spLocks noChangeAspect="1" noChangeArrowheads="1"/>
            </p:cNvSpPr>
            <p:nvPr/>
          </p:nvSpPr>
          <p:spPr bwMode="auto">
            <a:xfrm>
              <a:off x="5092" y="2640"/>
              <a:ext cx="188" cy="1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grpSp>
      <p:grpSp>
        <p:nvGrpSpPr>
          <p:cNvPr id="11268" name="Group 78"/>
          <p:cNvGrpSpPr>
            <a:grpSpLocks noChangeAspect="1"/>
          </p:cNvGrpSpPr>
          <p:nvPr/>
        </p:nvGrpSpPr>
        <p:grpSpPr bwMode="auto">
          <a:xfrm>
            <a:off x="1509713" y="1577975"/>
            <a:ext cx="2743200" cy="358775"/>
            <a:chOff x="2592" y="3743"/>
            <a:chExt cx="2208" cy="288"/>
          </a:xfrm>
        </p:grpSpPr>
        <p:sp>
          <p:nvSpPr>
            <p:cNvPr id="11352" name="Line 79"/>
            <p:cNvSpPr>
              <a:spLocks noChangeAspect="1" noChangeShapeType="1"/>
            </p:cNvSpPr>
            <p:nvPr/>
          </p:nvSpPr>
          <p:spPr bwMode="auto">
            <a:xfrm>
              <a:off x="273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3" name="Oval 80"/>
            <p:cNvSpPr>
              <a:spLocks noChangeAspect="1" noChangeArrowheads="1"/>
            </p:cNvSpPr>
            <p:nvPr/>
          </p:nvSpPr>
          <p:spPr bwMode="auto">
            <a:xfrm>
              <a:off x="259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1354" name="Line 81"/>
            <p:cNvSpPr>
              <a:spLocks noChangeAspect="1" noChangeShapeType="1"/>
            </p:cNvSpPr>
            <p:nvPr/>
          </p:nvSpPr>
          <p:spPr bwMode="auto">
            <a:xfrm>
              <a:off x="321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5" name="Oval 82"/>
            <p:cNvSpPr>
              <a:spLocks noChangeAspect="1" noChangeArrowheads="1"/>
            </p:cNvSpPr>
            <p:nvPr/>
          </p:nvSpPr>
          <p:spPr bwMode="auto">
            <a:xfrm>
              <a:off x="307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1356" name="Line 83"/>
            <p:cNvSpPr>
              <a:spLocks noChangeAspect="1" noChangeShapeType="1"/>
            </p:cNvSpPr>
            <p:nvPr/>
          </p:nvSpPr>
          <p:spPr bwMode="auto">
            <a:xfrm>
              <a:off x="369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7" name="Oval 84"/>
            <p:cNvSpPr>
              <a:spLocks noChangeAspect="1" noChangeArrowheads="1"/>
            </p:cNvSpPr>
            <p:nvPr/>
          </p:nvSpPr>
          <p:spPr bwMode="auto">
            <a:xfrm>
              <a:off x="355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1358" name="Line 85"/>
            <p:cNvSpPr>
              <a:spLocks noChangeAspect="1" noChangeShapeType="1"/>
            </p:cNvSpPr>
            <p:nvPr/>
          </p:nvSpPr>
          <p:spPr bwMode="auto">
            <a:xfrm>
              <a:off x="417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9" name="Oval 86"/>
            <p:cNvSpPr>
              <a:spLocks noChangeAspect="1" noChangeArrowheads="1"/>
            </p:cNvSpPr>
            <p:nvPr/>
          </p:nvSpPr>
          <p:spPr bwMode="auto">
            <a:xfrm>
              <a:off x="403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1360" name="Oval 87"/>
            <p:cNvSpPr>
              <a:spLocks noChangeAspect="1" noChangeArrowheads="1"/>
            </p:cNvSpPr>
            <p:nvPr/>
          </p:nvSpPr>
          <p:spPr bwMode="auto">
            <a:xfrm>
              <a:off x="451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grpSp>
      <p:grpSp>
        <p:nvGrpSpPr>
          <p:cNvPr id="25615" name="Group 172"/>
          <p:cNvGrpSpPr>
            <a:grpSpLocks/>
          </p:cNvGrpSpPr>
          <p:nvPr/>
        </p:nvGrpSpPr>
        <p:grpSpPr bwMode="auto">
          <a:xfrm>
            <a:off x="1749425" y="5937250"/>
            <a:ext cx="2232025" cy="595313"/>
            <a:chOff x="318" y="2447"/>
            <a:chExt cx="1406" cy="375"/>
          </a:xfrm>
        </p:grpSpPr>
        <p:grpSp>
          <p:nvGrpSpPr>
            <p:cNvPr id="11332" name="Group 101"/>
            <p:cNvGrpSpPr>
              <a:grpSpLocks/>
            </p:cNvGrpSpPr>
            <p:nvPr/>
          </p:nvGrpSpPr>
          <p:grpSpPr bwMode="auto">
            <a:xfrm>
              <a:off x="318" y="2447"/>
              <a:ext cx="167" cy="374"/>
              <a:chOff x="3393" y="2240"/>
              <a:chExt cx="332" cy="964"/>
            </a:xfrm>
          </p:grpSpPr>
          <p:sp>
            <p:nvSpPr>
              <p:cNvPr id="11350" name="Freeform 102"/>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1351" name="Freeform 103"/>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33" name="Group 128"/>
            <p:cNvGrpSpPr>
              <a:grpSpLocks/>
            </p:cNvGrpSpPr>
            <p:nvPr/>
          </p:nvGrpSpPr>
          <p:grpSpPr bwMode="auto">
            <a:xfrm>
              <a:off x="384" y="2640"/>
              <a:ext cx="1252" cy="0"/>
              <a:chOff x="403" y="2686"/>
              <a:chExt cx="1252" cy="0"/>
            </a:xfrm>
          </p:grpSpPr>
          <p:sp>
            <p:nvSpPr>
              <p:cNvPr id="11346" name="Line 107"/>
              <p:cNvSpPr>
                <a:spLocks noChangeAspect="1" noChangeShapeType="1"/>
              </p:cNvSpPr>
              <p:nvPr/>
            </p:nvSpPr>
            <p:spPr bwMode="auto">
              <a:xfrm>
                <a:off x="403"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7" name="Line 109"/>
              <p:cNvSpPr>
                <a:spLocks noChangeAspect="1" noChangeShapeType="1"/>
              </p:cNvSpPr>
              <p:nvPr/>
            </p:nvSpPr>
            <p:spPr bwMode="auto">
              <a:xfrm>
                <a:off x="716"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8" name="Line 111"/>
              <p:cNvSpPr>
                <a:spLocks noChangeAspect="1" noChangeShapeType="1"/>
              </p:cNvSpPr>
              <p:nvPr/>
            </p:nvSpPr>
            <p:spPr bwMode="auto">
              <a:xfrm>
                <a:off x="1029"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9" name="Line 113"/>
              <p:cNvSpPr>
                <a:spLocks noChangeAspect="1" noChangeShapeType="1"/>
              </p:cNvSpPr>
              <p:nvPr/>
            </p:nvSpPr>
            <p:spPr bwMode="auto">
              <a:xfrm>
                <a:off x="1342"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334" name="Group 116"/>
            <p:cNvGrpSpPr>
              <a:grpSpLocks/>
            </p:cNvGrpSpPr>
            <p:nvPr/>
          </p:nvGrpSpPr>
          <p:grpSpPr bwMode="auto">
            <a:xfrm>
              <a:off x="624" y="2448"/>
              <a:ext cx="167" cy="374"/>
              <a:chOff x="3393" y="2240"/>
              <a:chExt cx="332" cy="964"/>
            </a:xfrm>
          </p:grpSpPr>
          <p:sp>
            <p:nvSpPr>
              <p:cNvPr id="11344" name="Freeform 117"/>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1345" name="Freeform 118"/>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35" name="Group 119"/>
            <p:cNvGrpSpPr>
              <a:grpSpLocks/>
            </p:cNvGrpSpPr>
            <p:nvPr/>
          </p:nvGrpSpPr>
          <p:grpSpPr bwMode="auto">
            <a:xfrm>
              <a:off x="935" y="2447"/>
              <a:ext cx="167" cy="374"/>
              <a:chOff x="3393" y="2240"/>
              <a:chExt cx="332" cy="964"/>
            </a:xfrm>
          </p:grpSpPr>
          <p:sp>
            <p:nvSpPr>
              <p:cNvPr id="11342" name="Freeform 120"/>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1343" name="Freeform 121"/>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36" name="Group 122"/>
            <p:cNvGrpSpPr>
              <a:grpSpLocks/>
            </p:cNvGrpSpPr>
            <p:nvPr/>
          </p:nvGrpSpPr>
          <p:grpSpPr bwMode="auto">
            <a:xfrm>
              <a:off x="1243" y="2448"/>
              <a:ext cx="167" cy="374"/>
              <a:chOff x="3393" y="2240"/>
              <a:chExt cx="332" cy="964"/>
            </a:xfrm>
          </p:grpSpPr>
          <p:sp>
            <p:nvSpPr>
              <p:cNvPr id="11340" name="Freeform 123"/>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1341" name="Freeform 124"/>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37" name="Group 125"/>
            <p:cNvGrpSpPr>
              <a:grpSpLocks/>
            </p:cNvGrpSpPr>
            <p:nvPr/>
          </p:nvGrpSpPr>
          <p:grpSpPr bwMode="auto">
            <a:xfrm>
              <a:off x="1557" y="2447"/>
              <a:ext cx="167" cy="374"/>
              <a:chOff x="3393" y="2240"/>
              <a:chExt cx="332" cy="964"/>
            </a:xfrm>
          </p:grpSpPr>
          <p:sp>
            <p:nvSpPr>
              <p:cNvPr id="11338" name="Freeform 126"/>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1339" name="Freeform 127"/>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25617" name="Group 171"/>
          <p:cNvGrpSpPr>
            <a:grpSpLocks/>
          </p:cNvGrpSpPr>
          <p:nvPr/>
        </p:nvGrpSpPr>
        <p:grpSpPr bwMode="auto">
          <a:xfrm>
            <a:off x="3060218" y="3648870"/>
            <a:ext cx="2787650" cy="276225"/>
            <a:chOff x="3744" y="2304"/>
            <a:chExt cx="1756" cy="174"/>
          </a:xfrm>
        </p:grpSpPr>
        <p:grpSp>
          <p:nvGrpSpPr>
            <p:cNvPr id="11302" name="Group 156"/>
            <p:cNvGrpSpPr>
              <a:grpSpLocks/>
            </p:cNvGrpSpPr>
            <p:nvPr/>
          </p:nvGrpSpPr>
          <p:grpSpPr bwMode="auto">
            <a:xfrm>
              <a:off x="3744" y="2305"/>
              <a:ext cx="374" cy="168"/>
              <a:chOff x="192" y="1104"/>
              <a:chExt cx="420" cy="168"/>
            </a:xfrm>
          </p:grpSpPr>
          <p:sp>
            <p:nvSpPr>
              <p:cNvPr id="11315" name="Freeform 157"/>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1316" name="Freeform 158"/>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1303" name="Group 159"/>
            <p:cNvGrpSpPr>
              <a:grpSpLocks/>
            </p:cNvGrpSpPr>
            <p:nvPr/>
          </p:nvGrpSpPr>
          <p:grpSpPr bwMode="auto">
            <a:xfrm flipH="1">
              <a:off x="4089" y="2305"/>
              <a:ext cx="374" cy="168"/>
              <a:chOff x="192" y="1104"/>
              <a:chExt cx="420" cy="168"/>
            </a:xfrm>
          </p:grpSpPr>
          <p:sp>
            <p:nvSpPr>
              <p:cNvPr id="11313" name="Freeform 160"/>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1314" name="Freeform 161"/>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1304" name="Group 162"/>
            <p:cNvGrpSpPr>
              <a:grpSpLocks/>
            </p:cNvGrpSpPr>
            <p:nvPr/>
          </p:nvGrpSpPr>
          <p:grpSpPr bwMode="auto">
            <a:xfrm>
              <a:off x="4435" y="2310"/>
              <a:ext cx="374" cy="168"/>
              <a:chOff x="192" y="1104"/>
              <a:chExt cx="420" cy="168"/>
            </a:xfrm>
          </p:grpSpPr>
          <p:sp>
            <p:nvSpPr>
              <p:cNvPr id="11311" name="Freeform 163"/>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1312" name="Freeform 164"/>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1305" name="Group 165"/>
            <p:cNvGrpSpPr>
              <a:grpSpLocks/>
            </p:cNvGrpSpPr>
            <p:nvPr/>
          </p:nvGrpSpPr>
          <p:grpSpPr bwMode="auto">
            <a:xfrm flipH="1">
              <a:off x="4780" y="2304"/>
              <a:ext cx="374" cy="168"/>
              <a:chOff x="192" y="1104"/>
              <a:chExt cx="420" cy="168"/>
            </a:xfrm>
          </p:grpSpPr>
          <p:sp>
            <p:nvSpPr>
              <p:cNvPr id="11309" name="Freeform 166"/>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1310" name="Freeform 167"/>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1306" name="Group 168"/>
            <p:cNvGrpSpPr>
              <a:grpSpLocks/>
            </p:cNvGrpSpPr>
            <p:nvPr/>
          </p:nvGrpSpPr>
          <p:grpSpPr bwMode="auto">
            <a:xfrm>
              <a:off x="5126" y="2304"/>
              <a:ext cx="374" cy="168"/>
              <a:chOff x="192" y="1104"/>
              <a:chExt cx="420" cy="168"/>
            </a:xfrm>
          </p:grpSpPr>
          <p:sp>
            <p:nvSpPr>
              <p:cNvPr id="11307" name="Freeform 169"/>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1308" name="Freeform 170"/>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grpSp>
        <p:nvGrpSpPr>
          <p:cNvPr id="25618" name="Group 194"/>
          <p:cNvGrpSpPr>
            <a:grpSpLocks/>
          </p:cNvGrpSpPr>
          <p:nvPr/>
        </p:nvGrpSpPr>
        <p:grpSpPr bwMode="auto">
          <a:xfrm>
            <a:off x="5140325" y="5900738"/>
            <a:ext cx="2232025" cy="595312"/>
            <a:chOff x="3792" y="1728"/>
            <a:chExt cx="1406" cy="375"/>
          </a:xfrm>
        </p:grpSpPr>
        <p:grpSp>
          <p:nvGrpSpPr>
            <p:cNvPr id="11282" name="Group 174"/>
            <p:cNvGrpSpPr>
              <a:grpSpLocks/>
            </p:cNvGrpSpPr>
            <p:nvPr/>
          </p:nvGrpSpPr>
          <p:grpSpPr bwMode="auto">
            <a:xfrm>
              <a:off x="3792" y="1728"/>
              <a:ext cx="167" cy="374"/>
              <a:chOff x="3393" y="2240"/>
              <a:chExt cx="332" cy="964"/>
            </a:xfrm>
          </p:grpSpPr>
          <p:sp>
            <p:nvSpPr>
              <p:cNvPr id="11300" name="Freeform 175"/>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1301" name="Freeform 176"/>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283" name="Group 177"/>
            <p:cNvGrpSpPr>
              <a:grpSpLocks/>
            </p:cNvGrpSpPr>
            <p:nvPr/>
          </p:nvGrpSpPr>
          <p:grpSpPr bwMode="auto">
            <a:xfrm>
              <a:off x="3858" y="1921"/>
              <a:ext cx="1252" cy="0"/>
              <a:chOff x="403" y="2686"/>
              <a:chExt cx="1252" cy="0"/>
            </a:xfrm>
          </p:grpSpPr>
          <p:sp>
            <p:nvSpPr>
              <p:cNvPr id="11296" name="Line 178"/>
              <p:cNvSpPr>
                <a:spLocks noChangeAspect="1" noChangeShapeType="1"/>
              </p:cNvSpPr>
              <p:nvPr/>
            </p:nvSpPr>
            <p:spPr bwMode="auto">
              <a:xfrm>
                <a:off x="403"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Line 179"/>
              <p:cNvSpPr>
                <a:spLocks noChangeAspect="1" noChangeShapeType="1"/>
              </p:cNvSpPr>
              <p:nvPr/>
            </p:nvSpPr>
            <p:spPr bwMode="auto">
              <a:xfrm>
                <a:off x="716"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8" name="Line 180"/>
              <p:cNvSpPr>
                <a:spLocks noChangeAspect="1" noChangeShapeType="1"/>
              </p:cNvSpPr>
              <p:nvPr/>
            </p:nvSpPr>
            <p:spPr bwMode="auto">
              <a:xfrm>
                <a:off x="1029"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9" name="Line 181"/>
              <p:cNvSpPr>
                <a:spLocks noChangeAspect="1" noChangeShapeType="1"/>
              </p:cNvSpPr>
              <p:nvPr/>
            </p:nvSpPr>
            <p:spPr bwMode="auto">
              <a:xfrm>
                <a:off x="1342"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84" name="Group 182"/>
            <p:cNvGrpSpPr>
              <a:grpSpLocks/>
            </p:cNvGrpSpPr>
            <p:nvPr/>
          </p:nvGrpSpPr>
          <p:grpSpPr bwMode="auto">
            <a:xfrm flipV="1">
              <a:off x="4098" y="1729"/>
              <a:ext cx="167" cy="374"/>
              <a:chOff x="3393" y="2240"/>
              <a:chExt cx="332" cy="964"/>
            </a:xfrm>
          </p:grpSpPr>
          <p:sp>
            <p:nvSpPr>
              <p:cNvPr id="11294" name="Freeform 183"/>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1295" name="Freeform 184"/>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285" name="Group 185"/>
            <p:cNvGrpSpPr>
              <a:grpSpLocks/>
            </p:cNvGrpSpPr>
            <p:nvPr/>
          </p:nvGrpSpPr>
          <p:grpSpPr bwMode="auto">
            <a:xfrm>
              <a:off x="4409" y="1728"/>
              <a:ext cx="167" cy="374"/>
              <a:chOff x="3393" y="2240"/>
              <a:chExt cx="332" cy="964"/>
            </a:xfrm>
          </p:grpSpPr>
          <p:sp>
            <p:nvSpPr>
              <p:cNvPr id="11292" name="Freeform 186"/>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1293" name="Freeform 187"/>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286" name="Group 188"/>
            <p:cNvGrpSpPr>
              <a:grpSpLocks/>
            </p:cNvGrpSpPr>
            <p:nvPr/>
          </p:nvGrpSpPr>
          <p:grpSpPr bwMode="auto">
            <a:xfrm flipV="1">
              <a:off x="4717" y="1729"/>
              <a:ext cx="167" cy="374"/>
              <a:chOff x="3393" y="2240"/>
              <a:chExt cx="332" cy="964"/>
            </a:xfrm>
          </p:grpSpPr>
          <p:sp>
            <p:nvSpPr>
              <p:cNvPr id="11290" name="Freeform 189"/>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1291" name="Freeform 190"/>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287" name="Group 191"/>
            <p:cNvGrpSpPr>
              <a:grpSpLocks/>
            </p:cNvGrpSpPr>
            <p:nvPr/>
          </p:nvGrpSpPr>
          <p:grpSpPr bwMode="auto">
            <a:xfrm>
              <a:off x="5031" y="1728"/>
              <a:ext cx="167" cy="374"/>
              <a:chOff x="3393" y="2240"/>
              <a:chExt cx="332" cy="964"/>
            </a:xfrm>
          </p:grpSpPr>
          <p:sp>
            <p:nvSpPr>
              <p:cNvPr id="11288" name="Freeform 192"/>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1289" name="Freeform 193"/>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3751" name="Text Box 199"/>
          <p:cNvSpPr txBox="1">
            <a:spLocks noChangeArrowheads="1"/>
          </p:cNvSpPr>
          <p:nvPr/>
        </p:nvSpPr>
        <p:spPr bwMode="auto">
          <a:xfrm>
            <a:off x="1347788" y="2114550"/>
            <a:ext cx="3357562" cy="461963"/>
          </a:xfrm>
          <a:prstGeom prst="rect">
            <a:avLst/>
          </a:prstGeom>
          <a:noFill/>
          <a:ln w="9525">
            <a:noFill/>
            <a:miter lim="800000"/>
            <a:headEnd/>
            <a:tailEnd/>
          </a:ln>
          <a:effectLst/>
        </p:spPr>
        <p:txBody>
          <a:bodyPr>
            <a:spAutoFit/>
          </a:bodyPr>
          <a:lstStyle/>
          <a:p>
            <a:pPr algn="ctr" eaLnBrk="1" hangingPunct="1">
              <a:spcBef>
                <a:spcPct val="50000"/>
              </a:spcBef>
              <a:defRPr/>
            </a:pPr>
            <a:r>
              <a:rPr lang="en-US" sz="2400" b="1" dirty="0">
                <a:effectLst>
                  <a:outerShdw blurRad="38100" dist="38100" dir="2700000" algn="tl">
                    <a:srgbClr val="C0C0C0"/>
                  </a:outerShdw>
                </a:effectLst>
                <a:latin typeface="Comic Sans MS" pitchFamily="66" charset="0"/>
              </a:rPr>
              <a:t>Bonding 2s </a:t>
            </a:r>
            <a:r>
              <a:rPr lang="en-US" sz="2400" b="1" dirty="0">
                <a:effectLst>
                  <a:outerShdw blurRad="38100" dist="38100" dir="2700000" algn="tl">
                    <a:srgbClr val="C0C0C0"/>
                  </a:outerShdw>
                </a:effectLst>
                <a:latin typeface="Symbol" pitchFamily="18" charset="2"/>
              </a:rPr>
              <a:t>s</a:t>
            </a:r>
          </a:p>
        </p:txBody>
      </p:sp>
      <p:sp>
        <p:nvSpPr>
          <p:cNvPr id="23752" name="Text Box 200"/>
          <p:cNvSpPr txBox="1">
            <a:spLocks noChangeArrowheads="1"/>
          </p:cNvSpPr>
          <p:nvPr/>
        </p:nvSpPr>
        <p:spPr bwMode="auto">
          <a:xfrm>
            <a:off x="4743450" y="2078038"/>
            <a:ext cx="3357563" cy="461962"/>
          </a:xfrm>
          <a:prstGeom prst="rect">
            <a:avLst/>
          </a:prstGeom>
          <a:noFill/>
          <a:ln w="9525">
            <a:noFill/>
            <a:miter lim="800000"/>
            <a:headEnd/>
            <a:tailEnd/>
          </a:ln>
          <a:effectLst/>
        </p:spPr>
        <p:txBody>
          <a:bodyPr>
            <a:spAutoFit/>
          </a:bodyPr>
          <a:lstStyle/>
          <a:p>
            <a:pPr algn="ctr" eaLnBrk="1" hangingPunct="1">
              <a:spcBef>
                <a:spcPct val="50000"/>
              </a:spcBef>
              <a:defRPr/>
            </a:pPr>
            <a:r>
              <a:rPr lang="en-US" sz="2400" b="1" dirty="0" err="1">
                <a:effectLst>
                  <a:outerShdw blurRad="38100" dist="38100" dir="2700000" algn="tl">
                    <a:srgbClr val="C0C0C0"/>
                  </a:outerShdw>
                </a:effectLst>
                <a:latin typeface="Comic Sans MS" pitchFamily="66" charset="0"/>
              </a:rPr>
              <a:t>Antibonding</a:t>
            </a:r>
            <a:r>
              <a:rPr lang="en-US" sz="2400" b="1" dirty="0">
                <a:effectLst>
                  <a:outerShdw blurRad="38100" dist="38100" dir="2700000" algn="tl">
                    <a:srgbClr val="C0C0C0"/>
                  </a:outerShdw>
                </a:effectLst>
                <a:latin typeface="Comic Sans MS" pitchFamily="66" charset="0"/>
              </a:rPr>
              <a:t> 2s </a:t>
            </a:r>
            <a:r>
              <a:rPr lang="en-US" sz="2400" b="1" dirty="0">
                <a:effectLst>
                  <a:outerShdw blurRad="38100" dist="38100" dir="2700000" algn="tl">
                    <a:srgbClr val="C0C0C0"/>
                  </a:outerShdw>
                </a:effectLst>
                <a:latin typeface="Symbol" pitchFamily="18" charset="2"/>
              </a:rPr>
              <a:t>s*</a:t>
            </a:r>
          </a:p>
        </p:txBody>
      </p:sp>
      <p:sp>
        <p:nvSpPr>
          <p:cNvPr id="23753" name="Text Box 201"/>
          <p:cNvSpPr txBox="1">
            <a:spLocks noChangeArrowheads="1"/>
          </p:cNvSpPr>
          <p:nvPr/>
        </p:nvSpPr>
        <p:spPr bwMode="auto">
          <a:xfrm>
            <a:off x="1473200" y="6548438"/>
            <a:ext cx="26670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a:effectLst>
                  <a:outerShdw blurRad="38100" dist="38100" dir="2700000" algn="tl">
                    <a:srgbClr val="C0C0C0"/>
                  </a:outerShdw>
                </a:effectLst>
                <a:latin typeface="Comic Sans MS" pitchFamily="66" charset="0"/>
              </a:rPr>
              <a:t>Bonding 2p</a:t>
            </a:r>
            <a:r>
              <a:rPr lang="en-US" sz="1600" b="1" baseline="-25000">
                <a:effectLst>
                  <a:outerShdw blurRad="38100" dist="38100" dir="2700000" algn="tl">
                    <a:srgbClr val="C0C0C0"/>
                  </a:outerShdw>
                </a:effectLst>
                <a:latin typeface="Comic Sans MS" pitchFamily="66" charset="0"/>
              </a:rPr>
              <a:t>x</a:t>
            </a:r>
            <a:r>
              <a:rPr lang="en-US" sz="1600" b="1">
                <a:effectLst>
                  <a:outerShdw blurRad="38100" dist="38100" dir="2700000" algn="tl">
                    <a:srgbClr val="C0C0C0"/>
                  </a:outerShdw>
                </a:effectLst>
                <a:latin typeface="Comic Sans MS" pitchFamily="66" charset="0"/>
              </a:rPr>
              <a:t>/2p</a:t>
            </a:r>
            <a:r>
              <a:rPr lang="en-US" sz="1600" b="1" baseline="-25000">
                <a:effectLst>
                  <a:outerShdw blurRad="38100" dist="38100" dir="2700000" algn="tl">
                    <a:srgbClr val="C0C0C0"/>
                  </a:outerShdw>
                </a:effectLst>
                <a:latin typeface="Comic Sans MS" pitchFamily="66" charset="0"/>
              </a:rPr>
              <a:t>y</a:t>
            </a:r>
            <a:r>
              <a:rPr lang="en-US" sz="1600" b="1">
                <a:effectLst>
                  <a:outerShdw blurRad="38100" dist="38100" dir="2700000" algn="tl">
                    <a:srgbClr val="C0C0C0"/>
                  </a:outerShdw>
                </a:effectLst>
                <a:latin typeface="Comic Sans MS" pitchFamily="66" charset="0"/>
              </a:rPr>
              <a:t> </a:t>
            </a:r>
            <a:r>
              <a:rPr lang="en-US" sz="1600" b="1">
                <a:effectLst>
                  <a:outerShdw blurRad="38100" dist="38100" dir="2700000" algn="tl">
                    <a:srgbClr val="C0C0C0"/>
                  </a:outerShdw>
                </a:effectLst>
                <a:latin typeface="Symbol" pitchFamily="18" charset="2"/>
              </a:rPr>
              <a:t>p</a:t>
            </a:r>
          </a:p>
        </p:txBody>
      </p:sp>
      <p:sp>
        <p:nvSpPr>
          <p:cNvPr id="23754" name="Text Box 202"/>
          <p:cNvSpPr txBox="1">
            <a:spLocks noChangeArrowheads="1"/>
          </p:cNvSpPr>
          <p:nvPr/>
        </p:nvSpPr>
        <p:spPr bwMode="auto">
          <a:xfrm>
            <a:off x="4911725" y="6510338"/>
            <a:ext cx="26670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dirty="0" err="1">
                <a:effectLst>
                  <a:outerShdw blurRad="38100" dist="38100" dir="2700000" algn="tl">
                    <a:srgbClr val="C0C0C0"/>
                  </a:outerShdw>
                </a:effectLst>
                <a:latin typeface="Comic Sans MS" pitchFamily="66" charset="0"/>
              </a:rPr>
              <a:t>Antibonding</a:t>
            </a:r>
            <a:r>
              <a:rPr lang="en-US" sz="1600" b="1" dirty="0">
                <a:effectLst>
                  <a:outerShdw blurRad="38100" dist="38100" dir="2700000" algn="tl">
                    <a:srgbClr val="C0C0C0"/>
                  </a:outerShdw>
                </a:effectLst>
                <a:latin typeface="Comic Sans MS" pitchFamily="66" charset="0"/>
              </a:rPr>
              <a:t> 2p</a:t>
            </a:r>
            <a:r>
              <a:rPr lang="en-US" sz="1600" b="1" baseline="-25000" dirty="0">
                <a:effectLst>
                  <a:outerShdw blurRad="38100" dist="38100" dir="2700000" algn="tl">
                    <a:srgbClr val="C0C0C0"/>
                  </a:outerShdw>
                </a:effectLst>
                <a:latin typeface="Comic Sans MS" pitchFamily="66" charset="0"/>
              </a:rPr>
              <a:t>x</a:t>
            </a:r>
            <a:r>
              <a:rPr lang="en-US" sz="1600" b="1" dirty="0">
                <a:effectLst>
                  <a:outerShdw blurRad="38100" dist="38100" dir="2700000" algn="tl">
                    <a:srgbClr val="C0C0C0"/>
                  </a:outerShdw>
                </a:effectLst>
                <a:latin typeface="Comic Sans MS" pitchFamily="66" charset="0"/>
              </a:rPr>
              <a:t>/2p</a:t>
            </a:r>
            <a:r>
              <a:rPr lang="en-US" sz="1600" b="1" baseline="-25000" dirty="0">
                <a:effectLst>
                  <a:outerShdw blurRad="38100" dist="38100" dir="2700000" algn="tl">
                    <a:srgbClr val="C0C0C0"/>
                  </a:outerShdw>
                </a:effectLst>
                <a:latin typeface="Comic Sans MS" pitchFamily="66" charset="0"/>
              </a:rPr>
              <a:t>y</a:t>
            </a:r>
            <a:r>
              <a:rPr lang="en-US" sz="1600" b="1" dirty="0">
                <a:effectLst>
                  <a:outerShdw blurRad="38100" dist="38100" dir="2700000" algn="tl">
                    <a:srgbClr val="C0C0C0"/>
                  </a:outerShdw>
                </a:effectLst>
                <a:latin typeface="Comic Sans MS" pitchFamily="66" charset="0"/>
              </a:rPr>
              <a:t> </a:t>
            </a:r>
            <a:r>
              <a:rPr lang="en-US" sz="1600" b="1" dirty="0">
                <a:effectLst>
                  <a:outerShdw blurRad="38100" dist="38100" dir="2700000" algn="tl">
                    <a:srgbClr val="C0C0C0"/>
                  </a:outerShdw>
                </a:effectLst>
                <a:latin typeface="Symbol" pitchFamily="18" charset="2"/>
              </a:rPr>
              <a:t>p*</a:t>
            </a:r>
          </a:p>
        </p:txBody>
      </p:sp>
      <p:sp>
        <p:nvSpPr>
          <p:cNvPr id="118" name="TextBox 117"/>
          <p:cNvSpPr txBox="1">
            <a:spLocks noChangeArrowheads="1"/>
          </p:cNvSpPr>
          <p:nvPr/>
        </p:nvSpPr>
        <p:spPr bwMode="auto">
          <a:xfrm>
            <a:off x="679450" y="4398963"/>
            <a:ext cx="7856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lgn="ctr">
              <a:spcBef>
                <a:spcPct val="0"/>
              </a:spcBef>
              <a:buFontTx/>
              <a:buNone/>
            </a:pPr>
            <a:r>
              <a:rPr lang="en-US" sz="2400" dirty="0">
                <a:solidFill>
                  <a:srgbClr val="FF0000"/>
                </a:solidFill>
              </a:rPr>
              <a:t>Do all of our p orbitals line up this way?</a:t>
            </a:r>
          </a:p>
        </p:txBody>
      </p:sp>
      <p:sp>
        <p:nvSpPr>
          <p:cNvPr id="3" name="TextBox 2">
            <a:extLst>
              <a:ext uri="{FF2B5EF4-FFF2-40B4-BE49-F238E27FC236}">
                <a16:creationId xmlns:a16="http://schemas.microsoft.com/office/drawing/2014/main" id="{A70F7350-909A-026A-ECB9-651F66AD25CE}"/>
              </a:ext>
            </a:extLst>
          </p:cNvPr>
          <p:cNvSpPr txBox="1"/>
          <p:nvPr/>
        </p:nvSpPr>
        <p:spPr>
          <a:xfrm>
            <a:off x="6384926" y="3558383"/>
            <a:ext cx="2151062" cy="369332"/>
          </a:xfrm>
          <a:prstGeom prst="rect">
            <a:avLst/>
          </a:prstGeom>
          <a:noFill/>
        </p:spPr>
        <p:txBody>
          <a:bodyPr wrap="square">
            <a:spAutoFit/>
          </a:bodyPr>
          <a:lstStyle/>
          <a:p>
            <a:r>
              <a:rPr lang="en-US" sz="1800" b="1" dirty="0">
                <a:effectLst>
                  <a:outerShdw blurRad="38100" dist="38100" dir="2700000" algn="tl">
                    <a:srgbClr val="C0C0C0"/>
                  </a:outerShdw>
                </a:effectLst>
                <a:latin typeface="Comic Sans MS" pitchFamily="66" charset="0"/>
              </a:rPr>
              <a:t>2p</a:t>
            </a:r>
            <a:r>
              <a:rPr lang="en-US" b="1" baseline="-25000" dirty="0">
                <a:effectLst>
                  <a:outerShdw blurRad="38100" dist="38100" dir="2700000" algn="tl">
                    <a:srgbClr val="C0C0C0"/>
                  </a:outerShdw>
                </a:effectLst>
                <a:latin typeface="Comic Sans MS" pitchFamily="66" charset="0"/>
              </a:rPr>
              <a:t>z</a:t>
            </a:r>
            <a:endParaRPr lang="en-US" dirty="0"/>
          </a:p>
        </p:txBody>
      </p:sp>
    </p:spTree>
    <p:extLst>
      <p:ext uri="{BB962C8B-B14F-4D97-AF65-F5344CB8AC3E}">
        <p14:creationId xmlns:p14="http://schemas.microsoft.com/office/powerpoint/2010/main" val="1011576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56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7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7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3" grpId="0"/>
      <p:bldP spid="23754" grpId="0"/>
      <p:bldP spid="1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857250"/>
            <a:ext cx="8610600" cy="990600"/>
          </a:xfrm>
        </p:spPr>
        <p:txBody>
          <a:bodyPr/>
          <a:lstStyle/>
          <a:p>
            <a:r>
              <a:rPr lang="en-US"/>
              <a:t>Group: Linear Chain of F</a:t>
            </a:r>
            <a:br>
              <a:rPr lang="en-US"/>
            </a:br>
            <a:r>
              <a:rPr lang="en-US"/>
              <a:t>F:  1</a:t>
            </a:r>
            <a:r>
              <a:rPr lang="en-US" i="1"/>
              <a:t>s</a:t>
            </a:r>
            <a:r>
              <a:rPr lang="en-US" baseline="30000"/>
              <a:t>2</a:t>
            </a:r>
            <a:r>
              <a:rPr lang="en-US"/>
              <a:t>2</a:t>
            </a:r>
            <a:r>
              <a:rPr lang="en-US" i="1"/>
              <a:t>s</a:t>
            </a:r>
            <a:r>
              <a:rPr lang="en-US" baseline="30000"/>
              <a:t>2</a:t>
            </a:r>
            <a:r>
              <a:rPr lang="en-US"/>
              <a:t>2</a:t>
            </a:r>
            <a:r>
              <a:rPr lang="en-US" i="1"/>
              <a:t>p</a:t>
            </a:r>
            <a:r>
              <a:rPr lang="en-US" i="1" baseline="-25000"/>
              <a:t>x</a:t>
            </a:r>
            <a:r>
              <a:rPr lang="en-US" baseline="30000"/>
              <a:t>2</a:t>
            </a:r>
            <a:r>
              <a:rPr lang="en-US"/>
              <a:t>2</a:t>
            </a:r>
            <a:r>
              <a:rPr lang="en-US" i="1"/>
              <a:t>p</a:t>
            </a:r>
            <a:r>
              <a:rPr lang="en-US" i="1" baseline="-25000"/>
              <a:t>y</a:t>
            </a:r>
            <a:r>
              <a:rPr lang="en-US" baseline="30000"/>
              <a:t>2</a:t>
            </a:r>
            <a:r>
              <a:rPr lang="en-US"/>
              <a:t>2</a:t>
            </a:r>
            <a:r>
              <a:rPr lang="en-US" i="1"/>
              <a:t>p</a:t>
            </a:r>
            <a:r>
              <a:rPr lang="en-US" i="1" baseline="-25000"/>
              <a:t>z</a:t>
            </a:r>
            <a:r>
              <a:rPr lang="en-US" baseline="30000"/>
              <a:t>1</a:t>
            </a:r>
            <a:br>
              <a:rPr lang="en-US" baseline="30000"/>
            </a:br>
            <a:endParaRPr lang="en-US" baseline="30000"/>
          </a:p>
        </p:txBody>
      </p:sp>
      <p:grpSp>
        <p:nvGrpSpPr>
          <p:cNvPr id="12291" name="Group 111"/>
          <p:cNvGrpSpPr>
            <a:grpSpLocks/>
          </p:cNvGrpSpPr>
          <p:nvPr/>
        </p:nvGrpSpPr>
        <p:grpSpPr bwMode="auto">
          <a:xfrm>
            <a:off x="152400" y="2954338"/>
            <a:ext cx="2559050" cy="3252787"/>
            <a:chOff x="96" y="1152"/>
            <a:chExt cx="1612" cy="2049"/>
          </a:xfrm>
        </p:grpSpPr>
        <p:sp>
          <p:nvSpPr>
            <p:cNvPr id="12349" name="Line 13"/>
            <p:cNvSpPr>
              <a:spLocks noChangeAspect="1" noChangeShapeType="1"/>
            </p:cNvSpPr>
            <p:nvPr/>
          </p:nvSpPr>
          <p:spPr bwMode="auto">
            <a:xfrm>
              <a:off x="349" y="1715"/>
              <a:ext cx="112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14"/>
            <p:cNvSpPr txBox="1">
              <a:spLocks noChangeAspect="1" noChangeArrowheads="1"/>
            </p:cNvSpPr>
            <p:nvPr/>
          </p:nvSpPr>
          <p:spPr bwMode="auto">
            <a:xfrm>
              <a:off x="278" y="2897"/>
              <a:ext cx="181"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3" name="Text Box 15"/>
            <p:cNvSpPr txBox="1">
              <a:spLocks noChangeAspect="1" noChangeArrowheads="1"/>
            </p:cNvSpPr>
            <p:nvPr/>
          </p:nvSpPr>
          <p:spPr bwMode="auto">
            <a:xfrm>
              <a:off x="1284" y="2892"/>
              <a:ext cx="424" cy="231"/>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4" name="Text Box 16"/>
            <p:cNvSpPr txBox="1">
              <a:spLocks noChangeAspect="1" noChangeArrowheads="1"/>
            </p:cNvSpPr>
            <p:nvPr/>
          </p:nvSpPr>
          <p:spPr bwMode="auto">
            <a:xfrm>
              <a:off x="823" y="2969"/>
              <a:ext cx="182" cy="232"/>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2545" name="Text Box 17"/>
            <p:cNvSpPr txBox="1">
              <a:spLocks noChangeAspect="1" noChangeArrowheads="1"/>
            </p:cNvSpPr>
            <p:nvPr/>
          </p:nvSpPr>
          <p:spPr bwMode="auto">
            <a:xfrm rot="16200000" flipH="1">
              <a:off x="-21" y="1820"/>
              <a:ext cx="465" cy="231"/>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Arial" charset="0"/>
                </a:rPr>
                <a:t>E(k)</a:t>
              </a:r>
            </a:p>
          </p:txBody>
        </p:sp>
        <p:sp>
          <p:nvSpPr>
            <p:cNvPr id="22546" name="Text Box 18"/>
            <p:cNvSpPr txBox="1">
              <a:spLocks noChangeAspect="1" noChangeArrowheads="1"/>
            </p:cNvSpPr>
            <p:nvPr/>
          </p:nvSpPr>
          <p:spPr bwMode="auto">
            <a:xfrm>
              <a:off x="382" y="1493"/>
              <a:ext cx="375"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E</a:t>
              </a:r>
              <a:r>
                <a:rPr lang="en-US" baseline="-25000">
                  <a:effectLst>
                    <a:outerShdw blurRad="38100" dist="38100" dir="2700000" algn="tl">
                      <a:srgbClr val="C0C0C0"/>
                    </a:outerShdw>
                  </a:effectLst>
                  <a:latin typeface="Arial" charset="0"/>
                </a:rPr>
                <a:t>F</a:t>
              </a:r>
            </a:p>
          </p:txBody>
        </p:sp>
        <p:sp>
          <p:nvSpPr>
            <p:cNvPr id="12355" name="Rectangle 20"/>
            <p:cNvSpPr>
              <a:spLocks noChangeAspect="1" noChangeArrowheads="1"/>
            </p:cNvSpPr>
            <p:nvPr/>
          </p:nvSpPr>
          <p:spPr bwMode="auto">
            <a:xfrm>
              <a:off x="351" y="1152"/>
              <a:ext cx="1127" cy="17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2356" name="Freeform 26"/>
            <p:cNvSpPr>
              <a:spLocks noChangeAspect="1"/>
            </p:cNvSpPr>
            <p:nvPr/>
          </p:nvSpPr>
          <p:spPr bwMode="auto">
            <a:xfrm>
              <a:off x="351" y="2309"/>
              <a:ext cx="1127" cy="448"/>
            </a:xfrm>
            <a:custGeom>
              <a:avLst/>
              <a:gdLst>
                <a:gd name="T0" fmla="*/ 0 w 1488"/>
                <a:gd name="T1" fmla="*/ 27 h 592"/>
                <a:gd name="T2" fmla="*/ 6 w 1488"/>
                <a:gd name="T3" fmla="*/ 27 h 592"/>
                <a:gd name="T4" fmla="*/ 18 w 1488"/>
                <a:gd name="T5" fmla="*/ 25 h 592"/>
                <a:gd name="T6" fmla="*/ 32 w 1488"/>
                <a:gd name="T7" fmla="*/ 16 h 592"/>
                <a:gd name="T8" fmla="*/ 36 w 1488"/>
                <a:gd name="T9" fmla="*/ 11 h 592"/>
                <a:gd name="T10" fmla="*/ 40 w 1488"/>
                <a:gd name="T11" fmla="*/ 8 h 592"/>
                <a:gd name="T12" fmla="*/ 49 w 1488"/>
                <a:gd name="T13" fmla="*/ 3 h 592"/>
                <a:gd name="T14" fmla="*/ 61 w 1488"/>
                <a:gd name="T15" fmla="*/ 2 h 592"/>
                <a:gd name="T16" fmla="*/ 70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57" name="Freeform 27"/>
            <p:cNvSpPr>
              <a:spLocks noChangeAspect="1"/>
            </p:cNvSpPr>
            <p:nvPr/>
          </p:nvSpPr>
          <p:spPr bwMode="auto">
            <a:xfrm>
              <a:off x="349" y="1643"/>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58" name="Freeform 28"/>
            <p:cNvSpPr>
              <a:spLocks noChangeAspect="1"/>
            </p:cNvSpPr>
            <p:nvPr/>
          </p:nvSpPr>
          <p:spPr bwMode="auto">
            <a:xfrm>
              <a:off x="349" y="1606"/>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59" name="Freeform 29"/>
            <p:cNvSpPr>
              <a:spLocks noChangeAspect="1"/>
            </p:cNvSpPr>
            <p:nvPr/>
          </p:nvSpPr>
          <p:spPr bwMode="auto">
            <a:xfrm>
              <a:off x="349" y="1570"/>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292" name="Group 112"/>
          <p:cNvGrpSpPr>
            <a:grpSpLocks/>
          </p:cNvGrpSpPr>
          <p:nvPr/>
        </p:nvGrpSpPr>
        <p:grpSpPr bwMode="auto">
          <a:xfrm>
            <a:off x="2590800" y="2954338"/>
            <a:ext cx="2270125" cy="3252787"/>
            <a:chOff x="1632" y="1152"/>
            <a:chExt cx="1430" cy="2049"/>
          </a:xfrm>
        </p:grpSpPr>
        <p:sp>
          <p:nvSpPr>
            <p:cNvPr id="12339" name="Line 70"/>
            <p:cNvSpPr>
              <a:spLocks noChangeAspect="1" noChangeShapeType="1"/>
            </p:cNvSpPr>
            <p:nvPr/>
          </p:nvSpPr>
          <p:spPr bwMode="auto">
            <a:xfrm>
              <a:off x="1728" y="1680"/>
              <a:ext cx="112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99" name="Text Box 71"/>
            <p:cNvSpPr txBox="1">
              <a:spLocks noChangeAspect="1" noChangeArrowheads="1"/>
            </p:cNvSpPr>
            <p:nvPr/>
          </p:nvSpPr>
          <p:spPr bwMode="auto">
            <a:xfrm>
              <a:off x="1632" y="2897"/>
              <a:ext cx="181"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22600" name="Text Box 72"/>
            <p:cNvSpPr txBox="1">
              <a:spLocks noChangeAspect="1" noChangeArrowheads="1"/>
            </p:cNvSpPr>
            <p:nvPr/>
          </p:nvSpPr>
          <p:spPr bwMode="auto">
            <a:xfrm>
              <a:off x="2638" y="2892"/>
              <a:ext cx="424" cy="231"/>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22601" name="Text Box 73"/>
            <p:cNvSpPr txBox="1">
              <a:spLocks noChangeAspect="1" noChangeArrowheads="1"/>
            </p:cNvSpPr>
            <p:nvPr/>
          </p:nvSpPr>
          <p:spPr bwMode="auto">
            <a:xfrm>
              <a:off x="2177" y="2969"/>
              <a:ext cx="182" cy="232"/>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2603" name="Text Box 75"/>
            <p:cNvSpPr txBox="1">
              <a:spLocks noChangeAspect="1" noChangeArrowheads="1"/>
            </p:cNvSpPr>
            <p:nvPr/>
          </p:nvSpPr>
          <p:spPr bwMode="auto">
            <a:xfrm>
              <a:off x="2400" y="1440"/>
              <a:ext cx="375"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E</a:t>
              </a:r>
              <a:r>
                <a:rPr lang="en-US" baseline="-25000">
                  <a:effectLst>
                    <a:outerShdw blurRad="38100" dist="38100" dir="2700000" algn="tl">
                      <a:srgbClr val="C0C0C0"/>
                    </a:outerShdw>
                  </a:effectLst>
                  <a:latin typeface="Arial" charset="0"/>
                </a:rPr>
                <a:t>F</a:t>
              </a:r>
            </a:p>
          </p:txBody>
        </p:sp>
        <p:sp>
          <p:nvSpPr>
            <p:cNvPr id="12344" name="Rectangle 76"/>
            <p:cNvSpPr>
              <a:spLocks noChangeAspect="1" noChangeArrowheads="1"/>
            </p:cNvSpPr>
            <p:nvPr/>
          </p:nvSpPr>
          <p:spPr bwMode="auto">
            <a:xfrm>
              <a:off x="1705" y="1152"/>
              <a:ext cx="1127" cy="17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2345" name="Freeform 77"/>
            <p:cNvSpPr>
              <a:spLocks noChangeAspect="1"/>
            </p:cNvSpPr>
            <p:nvPr/>
          </p:nvSpPr>
          <p:spPr bwMode="auto">
            <a:xfrm>
              <a:off x="1705" y="2309"/>
              <a:ext cx="1127" cy="448"/>
            </a:xfrm>
            <a:custGeom>
              <a:avLst/>
              <a:gdLst>
                <a:gd name="T0" fmla="*/ 0 w 1488"/>
                <a:gd name="T1" fmla="*/ 27 h 592"/>
                <a:gd name="T2" fmla="*/ 6 w 1488"/>
                <a:gd name="T3" fmla="*/ 27 h 592"/>
                <a:gd name="T4" fmla="*/ 18 w 1488"/>
                <a:gd name="T5" fmla="*/ 25 h 592"/>
                <a:gd name="T6" fmla="*/ 32 w 1488"/>
                <a:gd name="T7" fmla="*/ 16 h 592"/>
                <a:gd name="T8" fmla="*/ 36 w 1488"/>
                <a:gd name="T9" fmla="*/ 11 h 592"/>
                <a:gd name="T10" fmla="*/ 40 w 1488"/>
                <a:gd name="T11" fmla="*/ 8 h 592"/>
                <a:gd name="T12" fmla="*/ 49 w 1488"/>
                <a:gd name="T13" fmla="*/ 3 h 592"/>
                <a:gd name="T14" fmla="*/ 61 w 1488"/>
                <a:gd name="T15" fmla="*/ 2 h 592"/>
                <a:gd name="T16" fmla="*/ 70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46" name="Freeform 78"/>
            <p:cNvSpPr>
              <a:spLocks noChangeAspect="1"/>
            </p:cNvSpPr>
            <p:nvPr/>
          </p:nvSpPr>
          <p:spPr bwMode="auto">
            <a:xfrm flipV="1">
              <a:off x="1698" y="1584"/>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47" name="Freeform 79"/>
            <p:cNvSpPr>
              <a:spLocks noChangeAspect="1"/>
            </p:cNvSpPr>
            <p:nvPr/>
          </p:nvSpPr>
          <p:spPr bwMode="auto">
            <a:xfrm flipV="1">
              <a:off x="1707" y="1563"/>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48" name="Freeform 80"/>
            <p:cNvSpPr>
              <a:spLocks noChangeAspect="1"/>
            </p:cNvSpPr>
            <p:nvPr/>
          </p:nvSpPr>
          <p:spPr bwMode="auto">
            <a:xfrm flipV="1">
              <a:off x="1698" y="1248"/>
              <a:ext cx="1127" cy="918"/>
            </a:xfrm>
            <a:custGeom>
              <a:avLst/>
              <a:gdLst>
                <a:gd name="T0" fmla="*/ 0 w 1488"/>
                <a:gd name="T1" fmla="*/ 72858 h 592"/>
                <a:gd name="T2" fmla="*/ 6 w 1488"/>
                <a:gd name="T3" fmla="*/ 72858 h 592"/>
                <a:gd name="T4" fmla="*/ 18 w 1488"/>
                <a:gd name="T5" fmla="*/ 66833 h 592"/>
                <a:gd name="T6" fmla="*/ 32 w 1488"/>
                <a:gd name="T7" fmla="*/ 42868 h 592"/>
                <a:gd name="T8" fmla="*/ 36 w 1488"/>
                <a:gd name="T9" fmla="*/ 30956 h 592"/>
                <a:gd name="T10" fmla="*/ 40 w 1488"/>
                <a:gd name="T11" fmla="*/ 18986 h 592"/>
                <a:gd name="T12" fmla="*/ 49 w 1488"/>
                <a:gd name="T13" fmla="*/ 6973 h 592"/>
                <a:gd name="T14" fmla="*/ 61 w 1488"/>
                <a:gd name="T15" fmla="*/ 977 h 592"/>
                <a:gd name="T16" fmla="*/ 70 w 1488"/>
                <a:gd name="T17" fmla="*/ 977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293" name="Group 110"/>
          <p:cNvGrpSpPr>
            <a:grpSpLocks/>
          </p:cNvGrpSpPr>
          <p:nvPr/>
        </p:nvGrpSpPr>
        <p:grpSpPr bwMode="auto">
          <a:xfrm>
            <a:off x="4724400" y="2954338"/>
            <a:ext cx="2270125" cy="3252787"/>
            <a:chOff x="2976" y="1152"/>
            <a:chExt cx="1430" cy="2049"/>
          </a:xfrm>
        </p:grpSpPr>
        <p:sp>
          <p:nvSpPr>
            <p:cNvPr id="12329" name="Line 82"/>
            <p:cNvSpPr>
              <a:spLocks noChangeAspect="1" noChangeShapeType="1"/>
            </p:cNvSpPr>
            <p:nvPr/>
          </p:nvSpPr>
          <p:spPr bwMode="auto">
            <a:xfrm>
              <a:off x="3072" y="1776"/>
              <a:ext cx="112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11" name="Text Box 83"/>
            <p:cNvSpPr txBox="1">
              <a:spLocks noChangeAspect="1" noChangeArrowheads="1"/>
            </p:cNvSpPr>
            <p:nvPr/>
          </p:nvSpPr>
          <p:spPr bwMode="auto">
            <a:xfrm>
              <a:off x="2976" y="2897"/>
              <a:ext cx="181"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22612" name="Text Box 84"/>
            <p:cNvSpPr txBox="1">
              <a:spLocks noChangeAspect="1" noChangeArrowheads="1"/>
            </p:cNvSpPr>
            <p:nvPr/>
          </p:nvSpPr>
          <p:spPr bwMode="auto">
            <a:xfrm>
              <a:off x="3982" y="2892"/>
              <a:ext cx="424" cy="231"/>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22613" name="Text Box 85"/>
            <p:cNvSpPr txBox="1">
              <a:spLocks noChangeAspect="1" noChangeArrowheads="1"/>
            </p:cNvSpPr>
            <p:nvPr/>
          </p:nvSpPr>
          <p:spPr bwMode="auto">
            <a:xfrm>
              <a:off x="3521" y="2969"/>
              <a:ext cx="182" cy="232"/>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2615" name="Text Box 87"/>
            <p:cNvSpPr txBox="1">
              <a:spLocks noChangeAspect="1" noChangeArrowheads="1"/>
            </p:cNvSpPr>
            <p:nvPr/>
          </p:nvSpPr>
          <p:spPr bwMode="auto">
            <a:xfrm>
              <a:off x="3072" y="1776"/>
              <a:ext cx="375"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E</a:t>
              </a:r>
              <a:r>
                <a:rPr lang="en-US" baseline="-25000">
                  <a:effectLst>
                    <a:outerShdw blurRad="38100" dist="38100" dir="2700000" algn="tl">
                      <a:srgbClr val="C0C0C0"/>
                    </a:outerShdw>
                  </a:effectLst>
                  <a:latin typeface="Arial" charset="0"/>
                </a:rPr>
                <a:t>F</a:t>
              </a:r>
            </a:p>
          </p:txBody>
        </p:sp>
        <p:sp>
          <p:nvSpPr>
            <p:cNvPr id="12334" name="Rectangle 88"/>
            <p:cNvSpPr>
              <a:spLocks noChangeAspect="1" noChangeArrowheads="1"/>
            </p:cNvSpPr>
            <p:nvPr/>
          </p:nvSpPr>
          <p:spPr bwMode="auto">
            <a:xfrm>
              <a:off x="3049" y="1152"/>
              <a:ext cx="1127" cy="17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2335" name="Freeform 89"/>
            <p:cNvSpPr>
              <a:spLocks noChangeAspect="1"/>
            </p:cNvSpPr>
            <p:nvPr/>
          </p:nvSpPr>
          <p:spPr bwMode="auto">
            <a:xfrm>
              <a:off x="3049" y="2309"/>
              <a:ext cx="1127" cy="448"/>
            </a:xfrm>
            <a:custGeom>
              <a:avLst/>
              <a:gdLst>
                <a:gd name="T0" fmla="*/ 0 w 1488"/>
                <a:gd name="T1" fmla="*/ 27 h 592"/>
                <a:gd name="T2" fmla="*/ 6 w 1488"/>
                <a:gd name="T3" fmla="*/ 27 h 592"/>
                <a:gd name="T4" fmla="*/ 18 w 1488"/>
                <a:gd name="T5" fmla="*/ 25 h 592"/>
                <a:gd name="T6" fmla="*/ 32 w 1488"/>
                <a:gd name="T7" fmla="*/ 16 h 592"/>
                <a:gd name="T8" fmla="*/ 36 w 1488"/>
                <a:gd name="T9" fmla="*/ 11 h 592"/>
                <a:gd name="T10" fmla="*/ 40 w 1488"/>
                <a:gd name="T11" fmla="*/ 8 h 592"/>
                <a:gd name="T12" fmla="*/ 49 w 1488"/>
                <a:gd name="T13" fmla="*/ 3 h 592"/>
                <a:gd name="T14" fmla="*/ 61 w 1488"/>
                <a:gd name="T15" fmla="*/ 2 h 592"/>
                <a:gd name="T16" fmla="*/ 70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36" name="Freeform 90"/>
            <p:cNvSpPr>
              <a:spLocks noChangeAspect="1"/>
            </p:cNvSpPr>
            <p:nvPr/>
          </p:nvSpPr>
          <p:spPr bwMode="auto">
            <a:xfrm>
              <a:off x="3072" y="1872"/>
              <a:ext cx="1127" cy="444"/>
            </a:xfrm>
            <a:custGeom>
              <a:avLst/>
              <a:gdLst>
                <a:gd name="T0" fmla="*/ 0 w 1488"/>
                <a:gd name="T1" fmla="*/ 25 h 592"/>
                <a:gd name="T2" fmla="*/ 6 w 1488"/>
                <a:gd name="T3" fmla="*/ 25 h 592"/>
                <a:gd name="T4" fmla="*/ 18 w 1488"/>
                <a:gd name="T5" fmla="*/ 23 h 592"/>
                <a:gd name="T6" fmla="*/ 32 w 1488"/>
                <a:gd name="T7" fmla="*/ 15 h 592"/>
                <a:gd name="T8" fmla="*/ 36 w 1488"/>
                <a:gd name="T9" fmla="*/ 11 h 592"/>
                <a:gd name="T10" fmla="*/ 40 w 1488"/>
                <a:gd name="T11" fmla="*/ 6 h 592"/>
                <a:gd name="T12" fmla="*/ 49 w 1488"/>
                <a:gd name="T13" fmla="*/ 3 h 592"/>
                <a:gd name="T14" fmla="*/ 61 w 1488"/>
                <a:gd name="T15" fmla="*/ 2 h 592"/>
                <a:gd name="T16" fmla="*/ 70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37" name="Freeform 91"/>
            <p:cNvSpPr>
              <a:spLocks noChangeAspect="1"/>
            </p:cNvSpPr>
            <p:nvPr/>
          </p:nvSpPr>
          <p:spPr bwMode="auto">
            <a:xfrm>
              <a:off x="3072" y="1824"/>
              <a:ext cx="1127" cy="455"/>
            </a:xfrm>
            <a:custGeom>
              <a:avLst/>
              <a:gdLst>
                <a:gd name="T0" fmla="*/ 0 w 1488"/>
                <a:gd name="T1" fmla="*/ 32 h 592"/>
                <a:gd name="T2" fmla="*/ 6 w 1488"/>
                <a:gd name="T3" fmla="*/ 32 h 592"/>
                <a:gd name="T4" fmla="*/ 18 w 1488"/>
                <a:gd name="T5" fmla="*/ 29 h 592"/>
                <a:gd name="T6" fmla="*/ 32 w 1488"/>
                <a:gd name="T7" fmla="*/ 19 h 592"/>
                <a:gd name="T8" fmla="*/ 36 w 1488"/>
                <a:gd name="T9" fmla="*/ 14 h 592"/>
                <a:gd name="T10" fmla="*/ 40 w 1488"/>
                <a:gd name="T11" fmla="*/ 9 h 592"/>
                <a:gd name="T12" fmla="*/ 49 w 1488"/>
                <a:gd name="T13" fmla="*/ 3 h 592"/>
                <a:gd name="T14" fmla="*/ 61 w 1488"/>
                <a:gd name="T15" fmla="*/ 2 h 592"/>
                <a:gd name="T16" fmla="*/ 70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38" name="Freeform 92"/>
            <p:cNvSpPr>
              <a:spLocks noChangeAspect="1"/>
            </p:cNvSpPr>
            <p:nvPr/>
          </p:nvSpPr>
          <p:spPr bwMode="auto">
            <a:xfrm flipV="1">
              <a:off x="3072" y="1296"/>
              <a:ext cx="1104" cy="957"/>
            </a:xfrm>
            <a:custGeom>
              <a:avLst/>
              <a:gdLst>
                <a:gd name="T0" fmla="*/ 0 w 1488"/>
                <a:gd name="T1" fmla="*/ 115057 h 592"/>
                <a:gd name="T2" fmla="*/ 5 w 1488"/>
                <a:gd name="T3" fmla="*/ 115057 h 592"/>
                <a:gd name="T4" fmla="*/ 14 w 1488"/>
                <a:gd name="T5" fmla="*/ 105530 h 592"/>
                <a:gd name="T6" fmla="*/ 25 w 1488"/>
                <a:gd name="T7" fmla="*/ 67756 h 592"/>
                <a:gd name="T8" fmla="*/ 29 w 1488"/>
                <a:gd name="T9" fmla="*/ 48860 h 592"/>
                <a:gd name="T10" fmla="*/ 33 w 1488"/>
                <a:gd name="T11" fmla="*/ 29984 h 592"/>
                <a:gd name="T12" fmla="*/ 39 w 1488"/>
                <a:gd name="T13" fmla="*/ 11099 h 592"/>
                <a:gd name="T14" fmla="*/ 48 w 1488"/>
                <a:gd name="T15" fmla="*/ 1591 h 592"/>
                <a:gd name="T16" fmla="*/ 56 w 1488"/>
                <a:gd name="T17" fmla="*/ 1591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294" name="Group 109"/>
          <p:cNvGrpSpPr>
            <a:grpSpLocks/>
          </p:cNvGrpSpPr>
          <p:nvPr/>
        </p:nvGrpSpPr>
        <p:grpSpPr bwMode="auto">
          <a:xfrm>
            <a:off x="6858000" y="2954338"/>
            <a:ext cx="2270125" cy="3252787"/>
            <a:chOff x="4320" y="1152"/>
            <a:chExt cx="1430" cy="2049"/>
          </a:xfrm>
        </p:grpSpPr>
        <p:sp>
          <p:nvSpPr>
            <p:cNvPr id="12319" name="Line 94"/>
            <p:cNvSpPr>
              <a:spLocks noChangeAspect="1" noChangeShapeType="1"/>
            </p:cNvSpPr>
            <p:nvPr/>
          </p:nvSpPr>
          <p:spPr bwMode="auto">
            <a:xfrm>
              <a:off x="4393" y="1806"/>
              <a:ext cx="112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623" name="Text Box 95"/>
            <p:cNvSpPr txBox="1">
              <a:spLocks noChangeAspect="1" noChangeArrowheads="1"/>
            </p:cNvSpPr>
            <p:nvPr/>
          </p:nvSpPr>
          <p:spPr bwMode="auto">
            <a:xfrm>
              <a:off x="4320" y="2897"/>
              <a:ext cx="181"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22624" name="Text Box 96"/>
            <p:cNvSpPr txBox="1">
              <a:spLocks noChangeAspect="1" noChangeArrowheads="1"/>
            </p:cNvSpPr>
            <p:nvPr/>
          </p:nvSpPr>
          <p:spPr bwMode="auto">
            <a:xfrm>
              <a:off x="5326" y="2892"/>
              <a:ext cx="424" cy="231"/>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22625" name="Text Box 97"/>
            <p:cNvSpPr txBox="1">
              <a:spLocks noChangeAspect="1" noChangeArrowheads="1"/>
            </p:cNvSpPr>
            <p:nvPr/>
          </p:nvSpPr>
          <p:spPr bwMode="auto">
            <a:xfrm>
              <a:off x="4865" y="2969"/>
              <a:ext cx="182" cy="232"/>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2627" name="Text Box 99"/>
            <p:cNvSpPr txBox="1">
              <a:spLocks noChangeAspect="1" noChangeArrowheads="1"/>
            </p:cNvSpPr>
            <p:nvPr/>
          </p:nvSpPr>
          <p:spPr bwMode="auto">
            <a:xfrm>
              <a:off x="5136" y="1824"/>
              <a:ext cx="375" cy="231"/>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E</a:t>
              </a:r>
              <a:r>
                <a:rPr lang="en-US" baseline="-25000">
                  <a:effectLst>
                    <a:outerShdw blurRad="38100" dist="38100" dir="2700000" algn="tl">
                      <a:srgbClr val="C0C0C0"/>
                    </a:outerShdw>
                  </a:effectLst>
                  <a:latin typeface="Arial" charset="0"/>
                </a:rPr>
                <a:t>F</a:t>
              </a:r>
            </a:p>
          </p:txBody>
        </p:sp>
        <p:sp>
          <p:nvSpPr>
            <p:cNvPr id="12324" name="Rectangle 100"/>
            <p:cNvSpPr>
              <a:spLocks noChangeAspect="1" noChangeArrowheads="1"/>
            </p:cNvSpPr>
            <p:nvPr/>
          </p:nvSpPr>
          <p:spPr bwMode="auto">
            <a:xfrm>
              <a:off x="4393" y="1152"/>
              <a:ext cx="1127" cy="17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2325" name="Freeform 101"/>
            <p:cNvSpPr>
              <a:spLocks noChangeAspect="1"/>
            </p:cNvSpPr>
            <p:nvPr/>
          </p:nvSpPr>
          <p:spPr bwMode="auto">
            <a:xfrm>
              <a:off x="4393" y="2309"/>
              <a:ext cx="1127" cy="448"/>
            </a:xfrm>
            <a:custGeom>
              <a:avLst/>
              <a:gdLst>
                <a:gd name="T0" fmla="*/ 0 w 1488"/>
                <a:gd name="T1" fmla="*/ 27 h 592"/>
                <a:gd name="T2" fmla="*/ 6 w 1488"/>
                <a:gd name="T3" fmla="*/ 27 h 592"/>
                <a:gd name="T4" fmla="*/ 18 w 1488"/>
                <a:gd name="T5" fmla="*/ 25 h 592"/>
                <a:gd name="T6" fmla="*/ 32 w 1488"/>
                <a:gd name="T7" fmla="*/ 16 h 592"/>
                <a:gd name="T8" fmla="*/ 36 w 1488"/>
                <a:gd name="T9" fmla="*/ 11 h 592"/>
                <a:gd name="T10" fmla="*/ 40 w 1488"/>
                <a:gd name="T11" fmla="*/ 8 h 592"/>
                <a:gd name="T12" fmla="*/ 49 w 1488"/>
                <a:gd name="T13" fmla="*/ 3 h 592"/>
                <a:gd name="T14" fmla="*/ 61 w 1488"/>
                <a:gd name="T15" fmla="*/ 2 h 592"/>
                <a:gd name="T16" fmla="*/ 70 w 1488"/>
                <a:gd name="T17" fmla="*/ 2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26" name="Freeform 102"/>
            <p:cNvSpPr>
              <a:spLocks noChangeAspect="1"/>
            </p:cNvSpPr>
            <p:nvPr/>
          </p:nvSpPr>
          <p:spPr bwMode="auto">
            <a:xfrm flipV="1">
              <a:off x="4398" y="1627"/>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27" name="Freeform 103"/>
            <p:cNvSpPr>
              <a:spLocks noChangeAspect="1"/>
            </p:cNvSpPr>
            <p:nvPr/>
          </p:nvSpPr>
          <p:spPr bwMode="auto">
            <a:xfrm>
              <a:off x="4398" y="1590"/>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28" name="Freeform 104"/>
            <p:cNvSpPr>
              <a:spLocks noChangeAspect="1"/>
            </p:cNvSpPr>
            <p:nvPr/>
          </p:nvSpPr>
          <p:spPr bwMode="auto">
            <a:xfrm>
              <a:off x="4398" y="1554"/>
              <a:ext cx="1127" cy="630"/>
            </a:xfrm>
            <a:custGeom>
              <a:avLst/>
              <a:gdLst>
                <a:gd name="T0" fmla="*/ 0 w 1488"/>
                <a:gd name="T1" fmla="*/ 1157 h 592"/>
                <a:gd name="T2" fmla="*/ 6 w 1488"/>
                <a:gd name="T3" fmla="*/ 1157 h 592"/>
                <a:gd name="T4" fmla="*/ 18 w 1488"/>
                <a:gd name="T5" fmla="*/ 1062 h 592"/>
                <a:gd name="T6" fmla="*/ 32 w 1488"/>
                <a:gd name="T7" fmla="*/ 681 h 592"/>
                <a:gd name="T8" fmla="*/ 36 w 1488"/>
                <a:gd name="T9" fmla="*/ 492 h 592"/>
                <a:gd name="T10" fmla="*/ 40 w 1488"/>
                <a:gd name="T11" fmla="*/ 301 h 592"/>
                <a:gd name="T12" fmla="*/ 49 w 1488"/>
                <a:gd name="T13" fmla="*/ 112 h 592"/>
                <a:gd name="T14" fmla="*/ 61 w 1488"/>
                <a:gd name="T15" fmla="*/ 19 h 592"/>
                <a:gd name="T16" fmla="*/ 70 w 1488"/>
                <a:gd name="T17" fmla="*/ 19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641" name="Text Box 113"/>
          <p:cNvSpPr txBox="1">
            <a:spLocks noChangeArrowheads="1"/>
          </p:cNvSpPr>
          <p:nvPr/>
        </p:nvSpPr>
        <p:spPr bwMode="auto">
          <a:xfrm>
            <a:off x="457200" y="6373813"/>
            <a:ext cx="8277225" cy="461962"/>
          </a:xfrm>
          <a:prstGeom prst="rect">
            <a:avLst/>
          </a:prstGeom>
          <a:noFill/>
          <a:ln w="9525">
            <a:noFill/>
            <a:miter lim="800000"/>
            <a:headEnd/>
            <a:tailEnd/>
          </a:ln>
          <a:effectLst/>
        </p:spPr>
        <p:txBody>
          <a:bodyPr>
            <a:spAutoFit/>
          </a:bodyPr>
          <a:lstStyle/>
          <a:p>
            <a:pPr algn="ctr" eaLnBrk="1" hangingPunct="1">
              <a:spcBef>
                <a:spcPct val="50000"/>
              </a:spcBef>
              <a:defRPr/>
            </a:pPr>
            <a:r>
              <a:rPr lang="en-US" sz="2400" dirty="0">
                <a:effectLst>
                  <a:outerShdw blurRad="38100" dist="38100" dir="2700000" algn="tl">
                    <a:srgbClr val="C0C0C0"/>
                  </a:outerShdw>
                </a:effectLst>
                <a:latin typeface="Comic Sans MS" pitchFamily="66" charset="0"/>
              </a:rPr>
              <a:t>How do we determine between the final remaining two?</a:t>
            </a:r>
          </a:p>
        </p:txBody>
      </p:sp>
      <p:sp>
        <p:nvSpPr>
          <p:cNvPr id="12296" name="Line 114"/>
          <p:cNvSpPr>
            <a:spLocks noChangeShapeType="1"/>
          </p:cNvSpPr>
          <p:nvPr/>
        </p:nvSpPr>
        <p:spPr bwMode="auto">
          <a:xfrm>
            <a:off x="792163" y="2251075"/>
            <a:ext cx="6207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7" name="Line 116"/>
          <p:cNvSpPr>
            <a:spLocks noChangeShapeType="1"/>
          </p:cNvSpPr>
          <p:nvPr/>
        </p:nvSpPr>
        <p:spPr bwMode="auto">
          <a:xfrm>
            <a:off x="1628775" y="2251075"/>
            <a:ext cx="6397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8" name="Line 117"/>
          <p:cNvSpPr>
            <a:spLocks noChangeShapeType="1"/>
          </p:cNvSpPr>
          <p:nvPr/>
        </p:nvSpPr>
        <p:spPr bwMode="auto">
          <a:xfrm>
            <a:off x="2462213" y="2233613"/>
            <a:ext cx="639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9" name="Line 118"/>
          <p:cNvSpPr>
            <a:spLocks noChangeShapeType="1"/>
          </p:cNvSpPr>
          <p:nvPr/>
        </p:nvSpPr>
        <p:spPr bwMode="auto">
          <a:xfrm>
            <a:off x="3302000" y="2268538"/>
            <a:ext cx="6397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 name="Line 119"/>
          <p:cNvSpPr>
            <a:spLocks noChangeShapeType="1"/>
          </p:cNvSpPr>
          <p:nvPr/>
        </p:nvSpPr>
        <p:spPr bwMode="auto">
          <a:xfrm>
            <a:off x="4106863" y="2251075"/>
            <a:ext cx="641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1" name="Line 120"/>
          <p:cNvSpPr>
            <a:spLocks noChangeShapeType="1"/>
          </p:cNvSpPr>
          <p:nvPr/>
        </p:nvSpPr>
        <p:spPr bwMode="auto">
          <a:xfrm>
            <a:off x="4986338" y="2268538"/>
            <a:ext cx="639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2" name="Line 121"/>
          <p:cNvSpPr>
            <a:spLocks noChangeShapeType="1"/>
          </p:cNvSpPr>
          <p:nvPr/>
        </p:nvSpPr>
        <p:spPr bwMode="auto">
          <a:xfrm>
            <a:off x="5811838" y="2268538"/>
            <a:ext cx="639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3" name="Line 122"/>
          <p:cNvSpPr>
            <a:spLocks noChangeShapeType="1"/>
          </p:cNvSpPr>
          <p:nvPr/>
        </p:nvSpPr>
        <p:spPr bwMode="auto">
          <a:xfrm>
            <a:off x="6673850" y="2268538"/>
            <a:ext cx="641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4" name="Line 123"/>
          <p:cNvSpPr>
            <a:spLocks noChangeShapeType="1"/>
          </p:cNvSpPr>
          <p:nvPr/>
        </p:nvSpPr>
        <p:spPr bwMode="auto">
          <a:xfrm>
            <a:off x="7532688" y="2268538"/>
            <a:ext cx="639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52" name="Text Box 124"/>
          <p:cNvSpPr txBox="1">
            <a:spLocks noChangeArrowheads="1"/>
          </p:cNvSpPr>
          <p:nvPr/>
        </p:nvSpPr>
        <p:spPr bwMode="auto">
          <a:xfrm>
            <a:off x="4572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22654" name="Text Box 126"/>
          <p:cNvSpPr txBox="1">
            <a:spLocks noChangeArrowheads="1"/>
          </p:cNvSpPr>
          <p:nvPr/>
        </p:nvSpPr>
        <p:spPr bwMode="auto">
          <a:xfrm>
            <a:off x="1257300" y="2054225"/>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22655" name="Text Box 127"/>
          <p:cNvSpPr txBox="1">
            <a:spLocks noChangeArrowheads="1"/>
          </p:cNvSpPr>
          <p:nvPr/>
        </p:nvSpPr>
        <p:spPr bwMode="auto">
          <a:xfrm>
            <a:off x="21336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22656" name="Text Box 128"/>
          <p:cNvSpPr txBox="1">
            <a:spLocks noChangeArrowheads="1"/>
          </p:cNvSpPr>
          <p:nvPr/>
        </p:nvSpPr>
        <p:spPr bwMode="auto">
          <a:xfrm>
            <a:off x="29718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22657" name="Text Box 129"/>
          <p:cNvSpPr txBox="1">
            <a:spLocks noChangeArrowheads="1"/>
          </p:cNvSpPr>
          <p:nvPr/>
        </p:nvSpPr>
        <p:spPr bwMode="auto">
          <a:xfrm>
            <a:off x="38100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22658" name="Text Box 130"/>
          <p:cNvSpPr txBox="1">
            <a:spLocks noChangeArrowheads="1"/>
          </p:cNvSpPr>
          <p:nvPr/>
        </p:nvSpPr>
        <p:spPr bwMode="auto">
          <a:xfrm>
            <a:off x="46482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22659" name="Text Box 131"/>
          <p:cNvSpPr txBox="1">
            <a:spLocks noChangeArrowheads="1"/>
          </p:cNvSpPr>
          <p:nvPr/>
        </p:nvSpPr>
        <p:spPr bwMode="auto">
          <a:xfrm>
            <a:off x="54864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22660" name="Text Box 132"/>
          <p:cNvSpPr txBox="1">
            <a:spLocks noChangeArrowheads="1"/>
          </p:cNvSpPr>
          <p:nvPr/>
        </p:nvSpPr>
        <p:spPr bwMode="auto">
          <a:xfrm>
            <a:off x="63246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22661" name="Text Box 133"/>
          <p:cNvSpPr txBox="1">
            <a:spLocks noChangeArrowheads="1"/>
          </p:cNvSpPr>
          <p:nvPr/>
        </p:nvSpPr>
        <p:spPr bwMode="auto">
          <a:xfrm>
            <a:off x="716280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a:effectLst>
                  <a:outerShdw blurRad="38100" dist="38100" dir="2700000" algn="tl">
                    <a:srgbClr val="C0C0C0"/>
                  </a:outerShdw>
                </a:effectLst>
                <a:latin typeface="Comic Sans MS" pitchFamily="66" charset="0"/>
              </a:rPr>
              <a:t>F</a:t>
            </a:r>
          </a:p>
        </p:txBody>
      </p:sp>
      <p:sp>
        <p:nvSpPr>
          <p:cNvPr id="22662" name="Text Box 134"/>
          <p:cNvSpPr txBox="1">
            <a:spLocks noChangeArrowheads="1"/>
          </p:cNvSpPr>
          <p:nvPr/>
        </p:nvSpPr>
        <p:spPr bwMode="auto">
          <a:xfrm>
            <a:off x="8070850" y="2039938"/>
            <a:ext cx="5334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b="1" dirty="0">
                <a:effectLst>
                  <a:outerShdw blurRad="38100" dist="38100" dir="2700000" algn="tl">
                    <a:srgbClr val="C0C0C0"/>
                  </a:outerShdw>
                </a:effectLst>
                <a:latin typeface="Comic Sans MS" pitchFamily="66" charset="0"/>
              </a:rPr>
              <a:t>F</a:t>
            </a:r>
          </a:p>
        </p:txBody>
      </p:sp>
      <p:sp>
        <p:nvSpPr>
          <p:cNvPr id="22663" name="Text Box 135"/>
          <p:cNvSpPr txBox="1">
            <a:spLocks noChangeArrowheads="1"/>
          </p:cNvSpPr>
          <p:nvPr/>
        </p:nvSpPr>
        <p:spPr bwMode="auto">
          <a:xfrm>
            <a:off x="1143000" y="2497138"/>
            <a:ext cx="533400" cy="396875"/>
          </a:xfrm>
          <a:prstGeom prst="rect">
            <a:avLst/>
          </a:prstGeom>
          <a:noFill/>
          <a:ln w="9525">
            <a:noFill/>
            <a:miter lim="800000"/>
            <a:headEnd/>
            <a:tailEnd/>
          </a:ln>
          <a:effectLst/>
        </p:spPr>
        <p:txBody>
          <a:bodyPr>
            <a:spAutoFit/>
          </a:bodyPr>
          <a:lstStyle/>
          <a:p>
            <a:pPr eaLnBrk="1" hangingPunct="1">
              <a:spcBef>
                <a:spcPct val="50000"/>
              </a:spcBef>
              <a:defRPr/>
            </a:pPr>
            <a:r>
              <a:rPr lang="en-US" b="1">
                <a:solidFill>
                  <a:srgbClr val="0000FF"/>
                </a:solidFill>
                <a:effectLst>
                  <a:outerShdw blurRad="38100" dist="38100" dir="2700000" algn="tl">
                    <a:srgbClr val="C0C0C0"/>
                  </a:outerShdw>
                </a:effectLst>
                <a:latin typeface="Comic Sans MS" pitchFamily="66" charset="0"/>
              </a:rPr>
              <a:t>(a)</a:t>
            </a:r>
          </a:p>
        </p:txBody>
      </p:sp>
      <p:sp>
        <p:nvSpPr>
          <p:cNvPr id="22664" name="Text Box 136"/>
          <p:cNvSpPr txBox="1">
            <a:spLocks noChangeArrowheads="1"/>
          </p:cNvSpPr>
          <p:nvPr/>
        </p:nvSpPr>
        <p:spPr bwMode="auto">
          <a:xfrm>
            <a:off x="3352800" y="2497138"/>
            <a:ext cx="533400" cy="396875"/>
          </a:xfrm>
          <a:prstGeom prst="rect">
            <a:avLst/>
          </a:prstGeom>
          <a:noFill/>
          <a:ln w="9525">
            <a:noFill/>
            <a:miter lim="800000"/>
            <a:headEnd/>
            <a:tailEnd/>
          </a:ln>
          <a:effectLst/>
        </p:spPr>
        <p:txBody>
          <a:bodyPr>
            <a:spAutoFit/>
          </a:bodyPr>
          <a:lstStyle/>
          <a:p>
            <a:pPr eaLnBrk="1" hangingPunct="1">
              <a:spcBef>
                <a:spcPct val="50000"/>
              </a:spcBef>
              <a:defRPr/>
            </a:pPr>
            <a:r>
              <a:rPr lang="en-US" b="1">
                <a:solidFill>
                  <a:srgbClr val="0000FF"/>
                </a:solidFill>
                <a:effectLst>
                  <a:outerShdw blurRad="38100" dist="38100" dir="2700000" algn="tl">
                    <a:srgbClr val="C0C0C0"/>
                  </a:outerShdw>
                </a:effectLst>
                <a:latin typeface="Comic Sans MS" pitchFamily="66" charset="0"/>
              </a:rPr>
              <a:t>(b)</a:t>
            </a:r>
          </a:p>
        </p:txBody>
      </p:sp>
      <p:sp>
        <p:nvSpPr>
          <p:cNvPr id="22665" name="Text Box 137"/>
          <p:cNvSpPr txBox="1">
            <a:spLocks noChangeArrowheads="1"/>
          </p:cNvSpPr>
          <p:nvPr/>
        </p:nvSpPr>
        <p:spPr bwMode="auto">
          <a:xfrm>
            <a:off x="5410200" y="2497138"/>
            <a:ext cx="533400" cy="396875"/>
          </a:xfrm>
          <a:prstGeom prst="rect">
            <a:avLst/>
          </a:prstGeom>
          <a:noFill/>
          <a:ln w="9525">
            <a:noFill/>
            <a:miter lim="800000"/>
            <a:headEnd/>
            <a:tailEnd/>
          </a:ln>
          <a:effectLst/>
        </p:spPr>
        <p:txBody>
          <a:bodyPr>
            <a:spAutoFit/>
          </a:bodyPr>
          <a:lstStyle/>
          <a:p>
            <a:pPr eaLnBrk="1" hangingPunct="1">
              <a:spcBef>
                <a:spcPct val="50000"/>
              </a:spcBef>
              <a:defRPr/>
            </a:pPr>
            <a:r>
              <a:rPr lang="en-US" b="1">
                <a:solidFill>
                  <a:srgbClr val="0000FF"/>
                </a:solidFill>
                <a:effectLst>
                  <a:outerShdw blurRad="38100" dist="38100" dir="2700000" algn="tl">
                    <a:srgbClr val="C0C0C0"/>
                  </a:outerShdw>
                </a:effectLst>
                <a:latin typeface="Comic Sans MS" pitchFamily="66" charset="0"/>
              </a:rPr>
              <a:t>(c)</a:t>
            </a:r>
          </a:p>
        </p:txBody>
      </p:sp>
      <p:sp>
        <p:nvSpPr>
          <p:cNvPr id="22666" name="Text Box 138"/>
          <p:cNvSpPr txBox="1">
            <a:spLocks noChangeArrowheads="1"/>
          </p:cNvSpPr>
          <p:nvPr/>
        </p:nvSpPr>
        <p:spPr bwMode="auto">
          <a:xfrm>
            <a:off x="7620000" y="2497138"/>
            <a:ext cx="533400" cy="396875"/>
          </a:xfrm>
          <a:prstGeom prst="rect">
            <a:avLst/>
          </a:prstGeom>
          <a:noFill/>
          <a:ln w="9525">
            <a:noFill/>
            <a:miter lim="800000"/>
            <a:headEnd/>
            <a:tailEnd/>
          </a:ln>
          <a:effectLst/>
        </p:spPr>
        <p:txBody>
          <a:bodyPr>
            <a:spAutoFit/>
          </a:bodyPr>
          <a:lstStyle/>
          <a:p>
            <a:pPr eaLnBrk="1" hangingPunct="1">
              <a:spcBef>
                <a:spcPct val="50000"/>
              </a:spcBef>
              <a:defRPr/>
            </a:pPr>
            <a:r>
              <a:rPr lang="en-US" b="1">
                <a:solidFill>
                  <a:srgbClr val="0000FF"/>
                </a:solidFill>
                <a:effectLst>
                  <a:outerShdw blurRad="38100" dist="38100" dir="2700000" algn="tl">
                    <a:srgbClr val="C0C0C0"/>
                  </a:outerShdw>
                </a:effectLst>
                <a:latin typeface="Comic Sans MS" pitchFamily="66" charset="0"/>
              </a:rPr>
              <a:t>(d)</a:t>
            </a:r>
          </a:p>
        </p:txBody>
      </p:sp>
    </p:spTree>
    <p:extLst>
      <p:ext uri="{BB962C8B-B14F-4D97-AF65-F5344CB8AC3E}">
        <p14:creationId xmlns:p14="http://schemas.microsoft.com/office/powerpoint/2010/main" val="300364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Linear F Chain</a:t>
            </a:r>
          </a:p>
        </p:txBody>
      </p:sp>
      <p:sp>
        <p:nvSpPr>
          <p:cNvPr id="53251" name="Rectangle 3"/>
          <p:cNvSpPr>
            <a:spLocks noGrp="1" noChangeArrowheads="1"/>
          </p:cNvSpPr>
          <p:nvPr>
            <p:ph type="body" idx="1"/>
          </p:nvPr>
        </p:nvSpPr>
        <p:spPr>
          <a:xfrm>
            <a:off x="357188" y="1600200"/>
            <a:ext cx="8786812" cy="4530725"/>
          </a:xfrm>
        </p:spPr>
        <p:txBody>
          <a:bodyPr/>
          <a:lstStyle/>
          <a:p>
            <a:pPr>
              <a:spcBef>
                <a:spcPct val="100000"/>
              </a:spcBef>
            </a:pPr>
            <a:r>
              <a:rPr lang="en-US" dirty="0"/>
              <a:t>Do the sigma and pi p orbitals have the same band width? What affects bandwidth?</a:t>
            </a:r>
          </a:p>
          <a:p>
            <a:pPr>
              <a:spcBef>
                <a:spcPct val="100000"/>
              </a:spcBef>
            </a:pPr>
            <a:endParaRPr lang="en-US" dirty="0"/>
          </a:p>
          <a:p>
            <a:pPr>
              <a:spcBef>
                <a:spcPct val="100000"/>
              </a:spcBef>
            </a:pPr>
            <a:endParaRPr lang="en-US" dirty="0"/>
          </a:p>
        </p:txBody>
      </p:sp>
      <p:grpSp>
        <p:nvGrpSpPr>
          <p:cNvPr id="4" name="Group 172"/>
          <p:cNvGrpSpPr>
            <a:grpSpLocks/>
          </p:cNvGrpSpPr>
          <p:nvPr/>
        </p:nvGrpSpPr>
        <p:grpSpPr bwMode="auto">
          <a:xfrm>
            <a:off x="5486400" y="3352800"/>
            <a:ext cx="3411538" cy="1052513"/>
            <a:chOff x="318" y="2447"/>
            <a:chExt cx="1406" cy="375"/>
          </a:xfrm>
        </p:grpSpPr>
        <p:grpSp>
          <p:nvGrpSpPr>
            <p:cNvPr id="14357" name="Group 101"/>
            <p:cNvGrpSpPr>
              <a:grpSpLocks/>
            </p:cNvGrpSpPr>
            <p:nvPr/>
          </p:nvGrpSpPr>
          <p:grpSpPr bwMode="auto">
            <a:xfrm>
              <a:off x="318" y="2447"/>
              <a:ext cx="167" cy="374"/>
              <a:chOff x="3393" y="2240"/>
              <a:chExt cx="332" cy="964"/>
            </a:xfrm>
          </p:grpSpPr>
          <p:sp>
            <p:nvSpPr>
              <p:cNvPr id="14375" name="Freeform 102"/>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4376" name="Freeform 103"/>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358" name="Group 128"/>
            <p:cNvGrpSpPr>
              <a:grpSpLocks/>
            </p:cNvGrpSpPr>
            <p:nvPr/>
          </p:nvGrpSpPr>
          <p:grpSpPr bwMode="auto">
            <a:xfrm>
              <a:off x="384" y="2640"/>
              <a:ext cx="1252" cy="0"/>
              <a:chOff x="403" y="2686"/>
              <a:chExt cx="1252" cy="0"/>
            </a:xfrm>
          </p:grpSpPr>
          <p:sp>
            <p:nvSpPr>
              <p:cNvPr id="14371" name="Line 107"/>
              <p:cNvSpPr>
                <a:spLocks noChangeAspect="1" noChangeShapeType="1"/>
              </p:cNvSpPr>
              <p:nvPr/>
            </p:nvSpPr>
            <p:spPr bwMode="auto">
              <a:xfrm>
                <a:off x="403"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2" name="Line 109"/>
              <p:cNvSpPr>
                <a:spLocks noChangeAspect="1" noChangeShapeType="1"/>
              </p:cNvSpPr>
              <p:nvPr/>
            </p:nvSpPr>
            <p:spPr bwMode="auto">
              <a:xfrm>
                <a:off x="716"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3" name="Line 111"/>
              <p:cNvSpPr>
                <a:spLocks noChangeAspect="1" noChangeShapeType="1"/>
              </p:cNvSpPr>
              <p:nvPr/>
            </p:nvSpPr>
            <p:spPr bwMode="auto">
              <a:xfrm>
                <a:off x="1029"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4" name="Line 113"/>
              <p:cNvSpPr>
                <a:spLocks noChangeAspect="1" noChangeShapeType="1"/>
              </p:cNvSpPr>
              <p:nvPr/>
            </p:nvSpPr>
            <p:spPr bwMode="auto">
              <a:xfrm>
                <a:off x="1342"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59" name="Group 116"/>
            <p:cNvGrpSpPr>
              <a:grpSpLocks/>
            </p:cNvGrpSpPr>
            <p:nvPr/>
          </p:nvGrpSpPr>
          <p:grpSpPr bwMode="auto">
            <a:xfrm>
              <a:off x="624" y="2448"/>
              <a:ext cx="167" cy="374"/>
              <a:chOff x="3393" y="2240"/>
              <a:chExt cx="332" cy="964"/>
            </a:xfrm>
          </p:grpSpPr>
          <p:sp>
            <p:nvSpPr>
              <p:cNvPr id="14369" name="Freeform 117"/>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4370" name="Freeform 118"/>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360" name="Group 119"/>
            <p:cNvGrpSpPr>
              <a:grpSpLocks/>
            </p:cNvGrpSpPr>
            <p:nvPr/>
          </p:nvGrpSpPr>
          <p:grpSpPr bwMode="auto">
            <a:xfrm>
              <a:off x="935" y="2447"/>
              <a:ext cx="167" cy="374"/>
              <a:chOff x="3393" y="2240"/>
              <a:chExt cx="332" cy="964"/>
            </a:xfrm>
          </p:grpSpPr>
          <p:sp>
            <p:nvSpPr>
              <p:cNvPr id="14367" name="Freeform 120"/>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4368" name="Freeform 121"/>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361" name="Group 122"/>
            <p:cNvGrpSpPr>
              <a:grpSpLocks/>
            </p:cNvGrpSpPr>
            <p:nvPr/>
          </p:nvGrpSpPr>
          <p:grpSpPr bwMode="auto">
            <a:xfrm>
              <a:off x="1243" y="2448"/>
              <a:ext cx="167" cy="374"/>
              <a:chOff x="3393" y="2240"/>
              <a:chExt cx="332" cy="964"/>
            </a:xfrm>
          </p:grpSpPr>
          <p:sp>
            <p:nvSpPr>
              <p:cNvPr id="14365" name="Freeform 123"/>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4366" name="Freeform 124"/>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362" name="Group 125"/>
            <p:cNvGrpSpPr>
              <a:grpSpLocks/>
            </p:cNvGrpSpPr>
            <p:nvPr/>
          </p:nvGrpSpPr>
          <p:grpSpPr bwMode="auto">
            <a:xfrm>
              <a:off x="1557" y="2447"/>
              <a:ext cx="167" cy="374"/>
              <a:chOff x="3393" y="2240"/>
              <a:chExt cx="332" cy="964"/>
            </a:xfrm>
          </p:grpSpPr>
          <p:sp>
            <p:nvSpPr>
              <p:cNvPr id="14363" name="Freeform 126"/>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4364" name="Freeform 127"/>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25" name="Group 171"/>
          <p:cNvGrpSpPr>
            <a:grpSpLocks/>
          </p:cNvGrpSpPr>
          <p:nvPr/>
        </p:nvGrpSpPr>
        <p:grpSpPr bwMode="auto">
          <a:xfrm>
            <a:off x="466725" y="3527425"/>
            <a:ext cx="4191000" cy="614363"/>
            <a:chOff x="3744" y="2304"/>
            <a:chExt cx="1756" cy="174"/>
          </a:xfrm>
        </p:grpSpPr>
        <p:grpSp>
          <p:nvGrpSpPr>
            <p:cNvPr id="14342" name="Group 156"/>
            <p:cNvGrpSpPr>
              <a:grpSpLocks/>
            </p:cNvGrpSpPr>
            <p:nvPr/>
          </p:nvGrpSpPr>
          <p:grpSpPr bwMode="auto">
            <a:xfrm>
              <a:off x="3744" y="2305"/>
              <a:ext cx="374" cy="168"/>
              <a:chOff x="192" y="1104"/>
              <a:chExt cx="420" cy="168"/>
            </a:xfrm>
          </p:grpSpPr>
          <p:sp>
            <p:nvSpPr>
              <p:cNvPr id="14355" name="Freeform 157"/>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4356" name="Freeform 158"/>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4343" name="Group 159"/>
            <p:cNvGrpSpPr>
              <a:grpSpLocks/>
            </p:cNvGrpSpPr>
            <p:nvPr/>
          </p:nvGrpSpPr>
          <p:grpSpPr bwMode="auto">
            <a:xfrm flipH="1">
              <a:off x="4089" y="2305"/>
              <a:ext cx="374" cy="168"/>
              <a:chOff x="192" y="1104"/>
              <a:chExt cx="420" cy="168"/>
            </a:xfrm>
          </p:grpSpPr>
          <p:sp>
            <p:nvSpPr>
              <p:cNvPr id="14353" name="Freeform 160"/>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4354" name="Freeform 161"/>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4344" name="Group 162"/>
            <p:cNvGrpSpPr>
              <a:grpSpLocks/>
            </p:cNvGrpSpPr>
            <p:nvPr/>
          </p:nvGrpSpPr>
          <p:grpSpPr bwMode="auto">
            <a:xfrm>
              <a:off x="4435" y="2310"/>
              <a:ext cx="374" cy="168"/>
              <a:chOff x="192" y="1104"/>
              <a:chExt cx="420" cy="168"/>
            </a:xfrm>
          </p:grpSpPr>
          <p:sp>
            <p:nvSpPr>
              <p:cNvPr id="14351" name="Freeform 163"/>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4352" name="Freeform 164"/>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4345" name="Group 165"/>
            <p:cNvGrpSpPr>
              <a:grpSpLocks/>
            </p:cNvGrpSpPr>
            <p:nvPr/>
          </p:nvGrpSpPr>
          <p:grpSpPr bwMode="auto">
            <a:xfrm flipH="1">
              <a:off x="4780" y="2304"/>
              <a:ext cx="374" cy="168"/>
              <a:chOff x="192" y="1104"/>
              <a:chExt cx="420" cy="168"/>
            </a:xfrm>
          </p:grpSpPr>
          <p:sp>
            <p:nvSpPr>
              <p:cNvPr id="14349" name="Freeform 166"/>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4350" name="Freeform 167"/>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4346" name="Group 168"/>
            <p:cNvGrpSpPr>
              <a:grpSpLocks/>
            </p:cNvGrpSpPr>
            <p:nvPr/>
          </p:nvGrpSpPr>
          <p:grpSpPr bwMode="auto">
            <a:xfrm>
              <a:off x="5126" y="2304"/>
              <a:ext cx="374" cy="168"/>
              <a:chOff x="192" y="1104"/>
              <a:chExt cx="420" cy="168"/>
            </a:xfrm>
          </p:grpSpPr>
          <p:sp>
            <p:nvSpPr>
              <p:cNvPr id="14347" name="Freeform 169"/>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4348" name="Freeform 170"/>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spTree>
    <p:extLst>
      <p:ext uri="{BB962C8B-B14F-4D97-AF65-F5344CB8AC3E}">
        <p14:creationId xmlns:p14="http://schemas.microsoft.com/office/powerpoint/2010/main" val="225583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Linear F Chain</a:t>
            </a:r>
          </a:p>
        </p:txBody>
      </p:sp>
      <p:sp>
        <p:nvSpPr>
          <p:cNvPr id="53251" name="Rectangle 3"/>
          <p:cNvSpPr>
            <a:spLocks noGrp="1" noChangeArrowheads="1"/>
          </p:cNvSpPr>
          <p:nvPr>
            <p:ph type="body" idx="1"/>
          </p:nvPr>
        </p:nvSpPr>
        <p:spPr>
          <a:xfrm>
            <a:off x="357188" y="1600200"/>
            <a:ext cx="8786812" cy="4530725"/>
          </a:xfrm>
        </p:spPr>
        <p:txBody>
          <a:bodyPr/>
          <a:lstStyle/>
          <a:p>
            <a:pPr>
              <a:spcBef>
                <a:spcPct val="100000"/>
              </a:spcBef>
            </a:pPr>
            <a:r>
              <a:rPr lang="en-US"/>
              <a:t>Do the sigma and pi p orbitals have the same band width? What affects bandwidth?</a:t>
            </a:r>
          </a:p>
          <a:p>
            <a:pPr>
              <a:spcBef>
                <a:spcPct val="100000"/>
              </a:spcBef>
            </a:pPr>
            <a:endParaRPr lang="en-US"/>
          </a:p>
          <a:p>
            <a:pPr>
              <a:spcBef>
                <a:spcPct val="100000"/>
              </a:spcBef>
            </a:pPr>
            <a:endParaRPr lang="en-US"/>
          </a:p>
          <a:p>
            <a:pPr>
              <a:spcBef>
                <a:spcPct val="100000"/>
              </a:spcBef>
            </a:pPr>
            <a:r>
              <a:rPr lang="en-US"/>
              <a:t>For the same lattice parameter, the reduced spatial overlap of the </a:t>
            </a:r>
            <a:r>
              <a:rPr lang="en-US" b="1">
                <a:latin typeface="Symbol" panose="05050102010706020507" pitchFamily="18" charset="2"/>
              </a:rPr>
              <a:t>p</a:t>
            </a:r>
            <a:r>
              <a:rPr lang="en-US"/>
              <a:t> interaction causes the </a:t>
            </a:r>
            <a:r>
              <a:rPr lang="en-US" b="1">
                <a:latin typeface="Symbol" panose="05050102010706020507" pitchFamily="18" charset="2"/>
              </a:rPr>
              <a:t>p</a:t>
            </a:r>
            <a:r>
              <a:rPr lang="en-US"/>
              <a:t> bands to be narrower than the </a:t>
            </a:r>
            <a:r>
              <a:rPr lang="en-US" b="1">
                <a:latin typeface="Symbol" panose="05050102010706020507" pitchFamily="18" charset="2"/>
              </a:rPr>
              <a:t>s</a:t>
            </a:r>
            <a:r>
              <a:rPr lang="en-US"/>
              <a:t> bands. </a:t>
            </a:r>
          </a:p>
        </p:txBody>
      </p:sp>
      <p:grpSp>
        <p:nvGrpSpPr>
          <p:cNvPr id="4" name="Group 172"/>
          <p:cNvGrpSpPr>
            <a:grpSpLocks/>
          </p:cNvGrpSpPr>
          <p:nvPr/>
        </p:nvGrpSpPr>
        <p:grpSpPr bwMode="auto">
          <a:xfrm>
            <a:off x="5486400" y="3352800"/>
            <a:ext cx="3411538" cy="1052513"/>
            <a:chOff x="318" y="2447"/>
            <a:chExt cx="1406" cy="375"/>
          </a:xfrm>
        </p:grpSpPr>
        <p:grpSp>
          <p:nvGrpSpPr>
            <p:cNvPr id="14357" name="Group 101"/>
            <p:cNvGrpSpPr>
              <a:grpSpLocks/>
            </p:cNvGrpSpPr>
            <p:nvPr/>
          </p:nvGrpSpPr>
          <p:grpSpPr bwMode="auto">
            <a:xfrm>
              <a:off x="318" y="2447"/>
              <a:ext cx="167" cy="374"/>
              <a:chOff x="3393" y="2240"/>
              <a:chExt cx="332" cy="964"/>
            </a:xfrm>
          </p:grpSpPr>
          <p:sp>
            <p:nvSpPr>
              <p:cNvPr id="14375" name="Freeform 102"/>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4376" name="Freeform 103"/>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358" name="Group 128"/>
            <p:cNvGrpSpPr>
              <a:grpSpLocks/>
            </p:cNvGrpSpPr>
            <p:nvPr/>
          </p:nvGrpSpPr>
          <p:grpSpPr bwMode="auto">
            <a:xfrm>
              <a:off x="384" y="2640"/>
              <a:ext cx="1252" cy="0"/>
              <a:chOff x="403" y="2686"/>
              <a:chExt cx="1252" cy="0"/>
            </a:xfrm>
          </p:grpSpPr>
          <p:sp>
            <p:nvSpPr>
              <p:cNvPr id="14371" name="Line 107"/>
              <p:cNvSpPr>
                <a:spLocks noChangeAspect="1" noChangeShapeType="1"/>
              </p:cNvSpPr>
              <p:nvPr/>
            </p:nvSpPr>
            <p:spPr bwMode="auto">
              <a:xfrm>
                <a:off x="403"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2" name="Line 109"/>
              <p:cNvSpPr>
                <a:spLocks noChangeAspect="1" noChangeShapeType="1"/>
              </p:cNvSpPr>
              <p:nvPr/>
            </p:nvSpPr>
            <p:spPr bwMode="auto">
              <a:xfrm>
                <a:off x="716"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3" name="Line 111"/>
              <p:cNvSpPr>
                <a:spLocks noChangeAspect="1" noChangeShapeType="1"/>
              </p:cNvSpPr>
              <p:nvPr/>
            </p:nvSpPr>
            <p:spPr bwMode="auto">
              <a:xfrm>
                <a:off x="1029"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4" name="Line 113"/>
              <p:cNvSpPr>
                <a:spLocks noChangeAspect="1" noChangeShapeType="1"/>
              </p:cNvSpPr>
              <p:nvPr/>
            </p:nvSpPr>
            <p:spPr bwMode="auto">
              <a:xfrm>
                <a:off x="1342"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59" name="Group 116"/>
            <p:cNvGrpSpPr>
              <a:grpSpLocks/>
            </p:cNvGrpSpPr>
            <p:nvPr/>
          </p:nvGrpSpPr>
          <p:grpSpPr bwMode="auto">
            <a:xfrm>
              <a:off x="624" y="2448"/>
              <a:ext cx="167" cy="374"/>
              <a:chOff x="3393" y="2240"/>
              <a:chExt cx="332" cy="964"/>
            </a:xfrm>
          </p:grpSpPr>
          <p:sp>
            <p:nvSpPr>
              <p:cNvPr id="14369" name="Freeform 117"/>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4370" name="Freeform 118"/>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360" name="Group 119"/>
            <p:cNvGrpSpPr>
              <a:grpSpLocks/>
            </p:cNvGrpSpPr>
            <p:nvPr/>
          </p:nvGrpSpPr>
          <p:grpSpPr bwMode="auto">
            <a:xfrm>
              <a:off x="935" y="2447"/>
              <a:ext cx="167" cy="374"/>
              <a:chOff x="3393" y="2240"/>
              <a:chExt cx="332" cy="964"/>
            </a:xfrm>
          </p:grpSpPr>
          <p:sp>
            <p:nvSpPr>
              <p:cNvPr id="14367" name="Freeform 120"/>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4368" name="Freeform 121"/>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361" name="Group 122"/>
            <p:cNvGrpSpPr>
              <a:grpSpLocks/>
            </p:cNvGrpSpPr>
            <p:nvPr/>
          </p:nvGrpSpPr>
          <p:grpSpPr bwMode="auto">
            <a:xfrm>
              <a:off x="1243" y="2448"/>
              <a:ext cx="167" cy="374"/>
              <a:chOff x="3393" y="2240"/>
              <a:chExt cx="332" cy="964"/>
            </a:xfrm>
          </p:grpSpPr>
          <p:sp>
            <p:nvSpPr>
              <p:cNvPr id="14365" name="Freeform 123"/>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4366" name="Freeform 124"/>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362" name="Group 125"/>
            <p:cNvGrpSpPr>
              <a:grpSpLocks/>
            </p:cNvGrpSpPr>
            <p:nvPr/>
          </p:nvGrpSpPr>
          <p:grpSpPr bwMode="auto">
            <a:xfrm>
              <a:off x="1557" y="2447"/>
              <a:ext cx="167" cy="374"/>
              <a:chOff x="3393" y="2240"/>
              <a:chExt cx="332" cy="964"/>
            </a:xfrm>
          </p:grpSpPr>
          <p:sp>
            <p:nvSpPr>
              <p:cNvPr id="14363" name="Freeform 126"/>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4364" name="Freeform 127"/>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25" name="Group 171"/>
          <p:cNvGrpSpPr>
            <a:grpSpLocks/>
          </p:cNvGrpSpPr>
          <p:nvPr/>
        </p:nvGrpSpPr>
        <p:grpSpPr bwMode="auto">
          <a:xfrm>
            <a:off x="466725" y="3527425"/>
            <a:ext cx="4191000" cy="614363"/>
            <a:chOff x="3744" y="2304"/>
            <a:chExt cx="1756" cy="174"/>
          </a:xfrm>
        </p:grpSpPr>
        <p:grpSp>
          <p:nvGrpSpPr>
            <p:cNvPr id="14342" name="Group 156"/>
            <p:cNvGrpSpPr>
              <a:grpSpLocks/>
            </p:cNvGrpSpPr>
            <p:nvPr/>
          </p:nvGrpSpPr>
          <p:grpSpPr bwMode="auto">
            <a:xfrm>
              <a:off x="3744" y="2305"/>
              <a:ext cx="374" cy="168"/>
              <a:chOff x="192" y="1104"/>
              <a:chExt cx="420" cy="168"/>
            </a:xfrm>
          </p:grpSpPr>
          <p:sp>
            <p:nvSpPr>
              <p:cNvPr id="14355" name="Freeform 157"/>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4356" name="Freeform 158"/>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4343" name="Group 159"/>
            <p:cNvGrpSpPr>
              <a:grpSpLocks/>
            </p:cNvGrpSpPr>
            <p:nvPr/>
          </p:nvGrpSpPr>
          <p:grpSpPr bwMode="auto">
            <a:xfrm flipH="1">
              <a:off x="4089" y="2305"/>
              <a:ext cx="374" cy="168"/>
              <a:chOff x="192" y="1104"/>
              <a:chExt cx="420" cy="168"/>
            </a:xfrm>
          </p:grpSpPr>
          <p:sp>
            <p:nvSpPr>
              <p:cNvPr id="14353" name="Freeform 160"/>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4354" name="Freeform 161"/>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4344" name="Group 162"/>
            <p:cNvGrpSpPr>
              <a:grpSpLocks/>
            </p:cNvGrpSpPr>
            <p:nvPr/>
          </p:nvGrpSpPr>
          <p:grpSpPr bwMode="auto">
            <a:xfrm>
              <a:off x="4435" y="2310"/>
              <a:ext cx="374" cy="168"/>
              <a:chOff x="192" y="1104"/>
              <a:chExt cx="420" cy="168"/>
            </a:xfrm>
          </p:grpSpPr>
          <p:sp>
            <p:nvSpPr>
              <p:cNvPr id="14351" name="Freeform 163"/>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4352" name="Freeform 164"/>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4345" name="Group 165"/>
            <p:cNvGrpSpPr>
              <a:grpSpLocks/>
            </p:cNvGrpSpPr>
            <p:nvPr/>
          </p:nvGrpSpPr>
          <p:grpSpPr bwMode="auto">
            <a:xfrm flipH="1">
              <a:off x="4780" y="2304"/>
              <a:ext cx="374" cy="168"/>
              <a:chOff x="192" y="1104"/>
              <a:chExt cx="420" cy="168"/>
            </a:xfrm>
          </p:grpSpPr>
          <p:sp>
            <p:nvSpPr>
              <p:cNvPr id="14349" name="Freeform 166"/>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4350" name="Freeform 167"/>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4346" name="Group 168"/>
            <p:cNvGrpSpPr>
              <a:grpSpLocks/>
            </p:cNvGrpSpPr>
            <p:nvPr/>
          </p:nvGrpSpPr>
          <p:grpSpPr bwMode="auto">
            <a:xfrm>
              <a:off x="5126" y="2304"/>
              <a:ext cx="374" cy="168"/>
              <a:chOff x="192" y="1104"/>
              <a:chExt cx="420" cy="168"/>
            </a:xfrm>
          </p:grpSpPr>
          <p:sp>
            <p:nvSpPr>
              <p:cNvPr id="14347" name="Freeform 169"/>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4348" name="Freeform 170"/>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spTree>
    <p:extLst>
      <p:ext uri="{BB962C8B-B14F-4D97-AF65-F5344CB8AC3E}">
        <p14:creationId xmlns:p14="http://schemas.microsoft.com/office/powerpoint/2010/main" val="3585725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7E20-8D2F-337E-9629-5EF290C03457}"/>
              </a:ext>
            </a:extLst>
          </p:cNvPr>
          <p:cNvSpPr>
            <a:spLocks noGrp="1"/>
          </p:cNvSpPr>
          <p:nvPr>
            <p:ph type="title"/>
          </p:nvPr>
        </p:nvSpPr>
        <p:spPr/>
        <p:txBody>
          <a:bodyPr/>
          <a:lstStyle/>
          <a:p>
            <a:r>
              <a:rPr lang="en-US" dirty="0"/>
              <a:t>Relating Energy Bands to DOS</a:t>
            </a:r>
          </a:p>
        </p:txBody>
      </p:sp>
      <p:pic>
        <p:nvPicPr>
          <p:cNvPr id="7" name="Picture 6" descr="Diagram&#10;&#10;Description automatically generated">
            <a:extLst>
              <a:ext uri="{FF2B5EF4-FFF2-40B4-BE49-F238E27FC236}">
                <a16:creationId xmlns:a16="http://schemas.microsoft.com/office/drawing/2014/main" id="{FE67DB2D-3094-4408-AD81-192B28AD1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471375"/>
            <a:ext cx="6921773" cy="5372657"/>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81F4964-9B12-4F8D-E284-629FAD37DE50}"/>
                  </a:ext>
                </a:extLst>
              </p:cNvPr>
              <p:cNvSpPr txBox="1"/>
              <p:nvPr/>
            </p:nvSpPr>
            <p:spPr>
              <a:xfrm>
                <a:off x="7461325" y="2204864"/>
                <a:ext cx="1600831" cy="3565848"/>
              </a:xfrm>
              <a:prstGeom prst="rect">
                <a:avLst/>
              </a:prstGeom>
              <a:noFill/>
            </p:spPr>
            <p:txBody>
              <a:bodyPr wrap="square" rtlCol="0">
                <a:spAutoFit/>
              </a:bodyPr>
              <a:lstStyle/>
              <a:p>
                <a:pPr algn="ctr"/>
                <a:r>
                  <a:rPr lang="en-US" dirty="0"/>
                  <a:t>D(E) </a:t>
                </a:r>
                <a:r>
                  <a:rPr lang="en-US" dirty="0">
                    <a:sym typeface="Symbol" panose="05050102010706020507" pitchFamily="18" charset="2"/>
                  </a:rPr>
                  <a:t>is related to </a:t>
                </a:r>
                <a14:m>
                  <m:oMath xmlns:m="http://schemas.openxmlformats.org/officeDocument/2006/math">
                    <m:f>
                      <m:fPr>
                        <m:ctrlPr>
                          <a:rPr lang="en-US" i="1" smtClean="0">
                            <a:latin typeface="Cambria Math" panose="02040503050406030204" pitchFamily="18" charset="0"/>
                            <a:sym typeface="Symbol" panose="05050102010706020507" pitchFamily="18" charset="2"/>
                          </a:rPr>
                        </m:ctrlPr>
                      </m:fPr>
                      <m:num>
                        <m:r>
                          <a:rPr lang="en-US" b="0" i="1" smtClean="0">
                            <a:latin typeface="Cambria Math" panose="02040503050406030204" pitchFamily="18" charset="0"/>
                            <a:sym typeface="Symbol" panose="05050102010706020507" pitchFamily="18" charset="2"/>
                          </a:rPr>
                          <m:t>1</m:t>
                        </m:r>
                      </m:num>
                      <m:den>
                        <m:r>
                          <a:rPr lang="en-US" b="0" i="1" smtClean="0">
                            <a:latin typeface="Cambria Math" panose="02040503050406030204" pitchFamily="18" charset="0"/>
                            <a:sym typeface="Symbol" panose="05050102010706020507" pitchFamily="18" charset="2"/>
                          </a:rPr>
                          <m:t>𝑑𝐸</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𝑑𝑘</m:t>
                        </m:r>
                      </m:den>
                    </m:f>
                  </m:oMath>
                </a14:m>
                <a:r>
                  <a:rPr lang="en-US" dirty="0"/>
                  <a:t>, so what should happen when the slope goes to zero? </a:t>
                </a:r>
              </a:p>
              <a:p>
                <a:pPr algn="ctr"/>
                <a:endParaRPr lang="en-US" dirty="0"/>
              </a:p>
              <a:p>
                <a:pPr algn="ctr"/>
                <a:r>
                  <a:rPr lang="en-US" dirty="0"/>
                  <a:t>Where does the slope go to zero?</a:t>
                </a:r>
              </a:p>
            </p:txBody>
          </p:sp>
        </mc:Choice>
        <mc:Fallback>
          <p:sp>
            <p:nvSpPr>
              <p:cNvPr id="8" name="TextBox 7">
                <a:extLst>
                  <a:ext uri="{FF2B5EF4-FFF2-40B4-BE49-F238E27FC236}">
                    <a16:creationId xmlns:a16="http://schemas.microsoft.com/office/drawing/2014/main" id="{C81F4964-9B12-4F8D-E284-629FAD37DE50}"/>
                  </a:ext>
                </a:extLst>
              </p:cNvPr>
              <p:cNvSpPr txBox="1">
                <a:spLocks noRot="1" noChangeAspect="1" noMove="1" noResize="1" noEditPoints="1" noAdjustHandles="1" noChangeArrowheads="1" noChangeShapeType="1" noTextEdit="1"/>
              </p:cNvSpPr>
              <p:nvPr/>
            </p:nvSpPr>
            <p:spPr>
              <a:xfrm>
                <a:off x="7461325" y="2204864"/>
                <a:ext cx="1600831" cy="3565848"/>
              </a:xfrm>
              <a:prstGeom prst="rect">
                <a:avLst/>
              </a:prstGeom>
              <a:blipFill>
                <a:blip r:embed="rId4"/>
                <a:stretch>
                  <a:fillRect l="-3422" t="-1026" r="-6844" b="-1880"/>
                </a:stretch>
              </a:blipFill>
            </p:spPr>
            <p:txBody>
              <a:bodyPr/>
              <a:lstStyle/>
              <a:p>
                <a:r>
                  <a:rPr lang="en-US">
                    <a:noFill/>
                  </a:rPr>
                  <a:t> </a:t>
                </a:r>
              </a:p>
            </p:txBody>
          </p:sp>
        </mc:Fallback>
      </mc:AlternateContent>
    </p:spTree>
    <p:extLst>
      <p:ext uri="{BB962C8B-B14F-4D97-AF65-F5344CB8AC3E}">
        <p14:creationId xmlns:p14="http://schemas.microsoft.com/office/powerpoint/2010/main" val="4065634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152400"/>
            <a:ext cx="8610600" cy="990600"/>
          </a:xfrm>
        </p:spPr>
        <p:txBody>
          <a:bodyPr/>
          <a:lstStyle/>
          <a:p>
            <a:r>
              <a:rPr lang="en-US"/>
              <a:t>Band Structure: Linear Chain of F</a:t>
            </a:r>
          </a:p>
        </p:txBody>
      </p:sp>
      <p:sp>
        <p:nvSpPr>
          <p:cNvPr id="15363" name="Line 27"/>
          <p:cNvSpPr>
            <a:spLocks noChangeAspect="1" noChangeShapeType="1"/>
          </p:cNvSpPr>
          <p:nvPr/>
        </p:nvSpPr>
        <p:spPr bwMode="auto">
          <a:xfrm>
            <a:off x="3317875" y="3143250"/>
            <a:ext cx="27686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80" name="Text Box 28"/>
          <p:cNvSpPr txBox="1">
            <a:spLocks noChangeAspect="1" noChangeArrowheads="1"/>
          </p:cNvSpPr>
          <p:nvPr/>
        </p:nvSpPr>
        <p:spPr bwMode="auto">
          <a:xfrm>
            <a:off x="3089275" y="6419850"/>
            <a:ext cx="444500" cy="366713"/>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23581" name="Text Box 29"/>
          <p:cNvSpPr txBox="1">
            <a:spLocks noChangeAspect="1" noChangeArrowheads="1"/>
          </p:cNvSpPr>
          <p:nvPr/>
        </p:nvSpPr>
        <p:spPr bwMode="auto">
          <a:xfrm>
            <a:off x="5680075" y="6419850"/>
            <a:ext cx="685800" cy="366713"/>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23582" name="Text Box 30"/>
          <p:cNvSpPr txBox="1">
            <a:spLocks noChangeAspect="1" noChangeArrowheads="1"/>
          </p:cNvSpPr>
          <p:nvPr/>
        </p:nvSpPr>
        <p:spPr bwMode="auto">
          <a:xfrm>
            <a:off x="4460875" y="6419850"/>
            <a:ext cx="447675" cy="365125"/>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3583" name="Text Box 31"/>
          <p:cNvSpPr txBox="1">
            <a:spLocks noChangeAspect="1" noChangeArrowheads="1"/>
          </p:cNvSpPr>
          <p:nvPr/>
        </p:nvSpPr>
        <p:spPr bwMode="auto">
          <a:xfrm>
            <a:off x="3317875" y="3143250"/>
            <a:ext cx="922338" cy="366713"/>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E</a:t>
            </a:r>
            <a:r>
              <a:rPr lang="en-US" b="1" baseline="-25000">
                <a:effectLst>
                  <a:outerShdw blurRad="38100" dist="38100" dir="2700000" algn="tl">
                    <a:srgbClr val="C0C0C0"/>
                  </a:outerShdw>
                </a:effectLst>
                <a:latin typeface="Arial" charset="0"/>
              </a:rPr>
              <a:t>F</a:t>
            </a:r>
          </a:p>
        </p:txBody>
      </p:sp>
      <p:sp>
        <p:nvSpPr>
          <p:cNvPr id="15368" name="Rectangle 32"/>
          <p:cNvSpPr>
            <a:spLocks noChangeAspect="1" noChangeArrowheads="1"/>
          </p:cNvSpPr>
          <p:nvPr/>
        </p:nvSpPr>
        <p:spPr bwMode="auto">
          <a:xfrm>
            <a:off x="3268663" y="1543050"/>
            <a:ext cx="2767012"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5369" name="Freeform 33"/>
          <p:cNvSpPr>
            <a:spLocks noChangeAspect="1"/>
          </p:cNvSpPr>
          <p:nvPr/>
        </p:nvSpPr>
        <p:spPr bwMode="auto">
          <a:xfrm>
            <a:off x="3268663" y="4133850"/>
            <a:ext cx="2767012" cy="2057400"/>
          </a:xfrm>
          <a:custGeom>
            <a:avLst/>
            <a:gdLst>
              <a:gd name="T0" fmla="*/ 0 w 1488"/>
              <a:gd name="T1" fmla="*/ 2147483646 h 592"/>
              <a:gd name="T2" fmla="*/ 2147483646 w 1488"/>
              <a:gd name="T3" fmla="*/ 2147483646 h 592"/>
              <a:gd name="T4" fmla="*/ 2147483646 w 1488"/>
              <a:gd name="T5" fmla="*/ 2147483646 h 592"/>
              <a:gd name="T6" fmla="*/ 2147483646 w 1488"/>
              <a:gd name="T7" fmla="*/ 2147483646 h 592"/>
              <a:gd name="T8" fmla="*/ 2147483646 w 1488"/>
              <a:gd name="T9" fmla="*/ 2147483646 h 592"/>
              <a:gd name="T10" fmla="*/ 2147483646 w 1488"/>
              <a:gd name="T11" fmla="*/ 2147483646 h 592"/>
              <a:gd name="T12" fmla="*/ 2147483646 w 1488"/>
              <a:gd name="T13" fmla="*/ 2147483646 h 592"/>
              <a:gd name="T14" fmla="*/ 2147483646 w 1488"/>
              <a:gd name="T15" fmla="*/ 2147483646 h 592"/>
              <a:gd name="T16" fmla="*/ 2147483646 w 1488"/>
              <a:gd name="T17" fmla="*/ 214748364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0" name="Freeform 34"/>
          <p:cNvSpPr>
            <a:spLocks noChangeAspect="1"/>
          </p:cNvSpPr>
          <p:nvPr/>
        </p:nvSpPr>
        <p:spPr bwMode="auto">
          <a:xfrm>
            <a:off x="3273425" y="3311525"/>
            <a:ext cx="2760663" cy="1092200"/>
          </a:xfrm>
          <a:custGeom>
            <a:avLst/>
            <a:gdLst>
              <a:gd name="T0" fmla="*/ 0 w 1488"/>
              <a:gd name="T1" fmla="*/ 2147483646 h 592"/>
              <a:gd name="T2" fmla="*/ 2147483646 w 1488"/>
              <a:gd name="T3" fmla="*/ 2147483646 h 592"/>
              <a:gd name="T4" fmla="*/ 2147483646 w 1488"/>
              <a:gd name="T5" fmla="*/ 2147483646 h 592"/>
              <a:gd name="T6" fmla="*/ 2147483646 w 1488"/>
              <a:gd name="T7" fmla="*/ 2147483646 h 592"/>
              <a:gd name="T8" fmla="*/ 2147483646 w 1488"/>
              <a:gd name="T9" fmla="*/ 2147483646 h 592"/>
              <a:gd name="T10" fmla="*/ 2147483646 w 1488"/>
              <a:gd name="T11" fmla="*/ 2147483646 h 592"/>
              <a:gd name="T12" fmla="*/ 2147483646 w 1488"/>
              <a:gd name="T13" fmla="*/ 2147483646 h 592"/>
              <a:gd name="T14" fmla="*/ 2147483646 w 1488"/>
              <a:gd name="T15" fmla="*/ 2147483646 h 592"/>
              <a:gd name="T16" fmla="*/ 2147483646 w 1488"/>
              <a:gd name="T17" fmla="*/ 214748364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1" name="Freeform 35"/>
          <p:cNvSpPr>
            <a:spLocks noChangeAspect="1"/>
          </p:cNvSpPr>
          <p:nvPr/>
        </p:nvSpPr>
        <p:spPr bwMode="auto">
          <a:xfrm>
            <a:off x="3303588" y="3219450"/>
            <a:ext cx="2743200" cy="1117600"/>
          </a:xfrm>
          <a:custGeom>
            <a:avLst/>
            <a:gdLst>
              <a:gd name="T0" fmla="*/ 0 w 1488"/>
              <a:gd name="T1" fmla="*/ 2147483646 h 592"/>
              <a:gd name="T2" fmla="*/ 2147483646 w 1488"/>
              <a:gd name="T3" fmla="*/ 2147483646 h 592"/>
              <a:gd name="T4" fmla="*/ 2147483646 w 1488"/>
              <a:gd name="T5" fmla="*/ 2147483646 h 592"/>
              <a:gd name="T6" fmla="*/ 2147483646 w 1488"/>
              <a:gd name="T7" fmla="*/ 2147483646 h 592"/>
              <a:gd name="T8" fmla="*/ 2147483646 w 1488"/>
              <a:gd name="T9" fmla="*/ 2147483646 h 592"/>
              <a:gd name="T10" fmla="*/ 2147483646 w 1488"/>
              <a:gd name="T11" fmla="*/ 2147483646 h 592"/>
              <a:gd name="T12" fmla="*/ 2147483646 w 1488"/>
              <a:gd name="T13" fmla="*/ 2147483646 h 592"/>
              <a:gd name="T14" fmla="*/ 2147483646 w 1488"/>
              <a:gd name="T15" fmla="*/ 2147483646 h 592"/>
              <a:gd name="T16" fmla="*/ 2147483646 w 1488"/>
              <a:gd name="T17" fmla="*/ 214748364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2" name="Freeform 36"/>
          <p:cNvSpPr>
            <a:spLocks noChangeAspect="1"/>
          </p:cNvSpPr>
          <p:nvPr/>
        </p:nvSpPr>
        <p:spPr bwMode="auto">
          <a:xfrm flipV="1">
            <a:off x="3324225" y="1771650"/>
            <a:ext cx="2711450" cy="3048000"/>
          </a:xfrm>
          <a:custGeom>
            <a:avLst/>
            <a:gdLst>
              <a:gd name="T0" fmla="*/ 0 w 1488"/>
              <a:gd name="T1" fmla="*/ 2147483646 h 592"/>
              <a:gd name="T2" fmla="*/ 2147483646 w 1488"/>
              <a:gd name="T3" fmla="*/ 2147483646 h 592"/>
              <a:gd name="T4" fmla="*/ 2147483646 w 1488"/>
              <a:gd name="T5" fmla="*/ 2147483646 h 592"/>
              <a:gd name="T6" fmla="*/ 2147483646 w 1488"/>
              <a:gd name="T7" fmla="*/ 2147483646 h 592"/>
              <a:gd name="T8" fmla="*/ 2147483646 w 1488"/>
              <a:gd name="T9" fmla="*/ 2147483646 h 592"/>
              <a:gd name="T10" fmla="*/ 2147483646 w 1488"/>
              <a:gd name="T11" fmla="*/ 2147483646 h 592"/>
              <a:gd name="T12" fmla="*/ 2147483646 w 1488"/>
              <a:gd name="T13" fmla="*/ 2147483646 h 592"/>
              <a:gd name="T14" fmla="*/ 2147483646 w 1488"/>
              <a:gd name="T15" fmla="*/ 2147483646 h 592"/>
              <a:gd name="T16" fmla="*/ 2147483646 w 1488"/>
              <a:gd name="T17" fmla="*/ 214748364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5373" name="Group 88"/>
          <p:cNvGrpSpPr>
            <a:grpSpLocks/>
          </p:cNvGrpSpPr>
          <p:nvPr/>
        </p:nvGrpSpPr>
        <p:grpSpPr bwMode="auto">
          <a:xfrm>
            <a:off x="6289675" y="4057650"/>
            <a:ext cx="2286000" cy="298450"/>
            <a:chOff x="3840" y="2640"/>
            <a:chExt cx="1440" cy="188"/>
          </a:xfrm>
        </p:grpSpPr>
        <p:sp>
          <p:nvSpPr>
            <p:cNvPr id="15466" name="Line 69"/>
            <p:cNvSpPr>
              <a:spLocks noChangeAspect="1" noChangeShapeType="1"/>
            </p:cNvSpPr>
            <p:nvPr/>
          </p:nvSpPr>
          <p:spPr bwMode="auto">
            <a:xfrm>
              <a:off x="3934" y="2734"/>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7" name="Oval 70"/>
            <p:cNvSpPr>
              <a:spLocks noChangeAspect="1" noChangeArrowheads="1"/>
            </p:cNvSpPr>
            <p:nvPr/>
          </p:nvSpPr>
          <p:spPr bwMode="auto">
            <a:xfrm>
              <a:off x="3840" y="2640"/>
              <a:ext cx="188" cy="1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5468" name="Line 71"/>
            <p:cNvSpPr>
              <a:spLocks noChangeAspect="1" noChangeShapeType="1"/>
            </p:cNvSpPr>
            <p:nvPr/>
          </p:nvSpPr>
          <p:spPr bwMode="auto">
            <a:xfrm>
              <a:off x="4247" y="2734"/>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9" name="Oval 72"/>
            <p:cNvSpPr>
              <a:spLocks noChangeAspect="1" noChangeArrowheads="1"/>
            </p:cNvSpPr>
            <p:nvPr/>
          </p:nvSpPr>
          <p:spPr bwMode="auto">
            <a:xfrm>
              <a:off x="4153" y="2640"/>
              <a:ext cx="188" cy="188"/>
            </a:xfrm>
            <a:prstGeom prst="ellipse">
              <a:avLst/>
            </a:prstGeom>
            <a:solidFill>
              <a:schemeClr val="bg2"/>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5470" name="Line 73"/>
            <p:cNvSpPr>
              <a:spLocks noChangeAspect="1" noChangeShapeType="1"/>
            </p:cNvSpPr>
            <p:nvPr/>
          </p:nvSpPr>
          <p:spPr bwMode="auto">
            <a:xfrm>
              <a:off x="4560" y="2734"/>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1" name="Oval 74"/>
            <p:cNvSpPr>
              <a:spLocks noChangeAspect="1" noChangeArrowheads="1"/>
            </p:cNvSpPr>
            <p:nvPr/>
          </p:nvSpPr>
          <p:spPr bwMode="auto">
            <a:xfrm>
              <a:off x="4466" y="2640"/>
              <a:ext cx="188" cy="1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5472" name="Line 75"/>
            <p:cNvSpPr>
              <a:spLocks noChangeAspect="1" noChangeShapeType="1"/>
            </p:cNvSpPr>
            <p:nvPr/>
          </p:nvSpPr>
          <p:spPr bwMode="auto">
            <a:xfrm>
              <a:off x="4873" y="2734"/>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3" name="Oval 76"/>
            <p:cNvSpPr>
              <a:spLocks noChangeAspect="1" noChangeArrowheads="1"/>
            </p:cNvSpPr>
            <p:nvPr/>
          </p:nvSpPr>
          <p:spPr bwMode="auto">
            <a:xfrm>
              <a:off x="4779" y="2640"/>
              <a:ext cx="188" cy="188"/>
            </a:xfrm>
            <a:prstGeom prst="ellipse">
              <a:avLst/>
            </a:prstGeom>
            <a:solidFill>
              <a:schemeClr val="bg2"/>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5474" name="Oval 77"/>
            <p:cNvSpPr>
              <a:spLocks noChangeAspect="1" noChangeArrowheads="1"/>
            </p:cNvSpPr>
            <p:nvPr/>
          </p:nvSpPr>
          <p:spPr bwMode="auto">
            <a:xfrm>
              <a:off x="5092" y="2640"/>
              <a:ext cx="188" cy="1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grpSp>
      <p:grpSp>
        <p:nvGrpSpPr>
          <p:cNvPr id="15374" name="Group 78"/>
          <p:cNvGrpSpPr>
            <a:grpSpLocks noChangeAspect="1"/>
          </p:cNvGrpSpPr>
          <p:nvPr/>
        </p:nvGrpSpPr>
        <p:grpSpPr bwMode="auto">
          <a:xfrm>
            <a:off x="727075" y="5353050"/>
            <a:ext cx="2286000" cy="298450"/>
            <a:chOff x="2592" y="3743"/>
            <a:chExt cx="2208" cy="288"/>
          </a:xfrm>
        </p:grpSpPr>
        <p:sp>
          <p:nvSpPr>
            <p:cNvPr id="15457" name="Line 79"/>
            <p:cNvSpPr>
              <a:spLocks noChangeAspect="1" noChangeShapeType="1"/>
            </p:cNvSpPr>
            <p:nvPr/>
          </p:nvSpPr>
          <p:spPr bwMode="auto">
            <a:xfrm>
              <a:off x="273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8" name="Oval 80"/>
            <p:cNvSpPr>
              <a:spLocks noChangeAspect="1" noChangeArrowheads="1"/>
            </p:cNvSpPr>
            <p:nvPr/>
          </p:nvSpPr>
          <p:spPr bwMode="auto">
            <a:xfrm>
              <a:off x="259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5459" name="Line 81"/>
            <p:cNvSpPr>
              <a:spLocks noChangeAspect="1" noChangeShapeType="1"/>
            </p:cNvSpPr>
            <p:nvPr/>
          </p:nvSpPr>
          <p:spPr bwMode="auto">
            <a:xfrm>
              <a:off x="321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0" name="Oval 82"/>
            <p:cNvSpPr>
              <a:spLocks noChangeAspect="1" noChangeArrowheads="1"/>
            </p:cNvSpPr>
            <p:nvPr/>
          </p:nvSpPr>
          <p:spPr bwMode="auto">
            <a:xfrm>
              <a:off x="307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5461" name="Line 83"/>
            <p:cNvSpPr>
              <a:spLocks noChangeAspect="1" noChangeShapeType="1"/>
            </p:cNvSpPr>
            <p:nvPr/>
          </p:nvSpPr>
          <p:spPr bwMode="auto">
            <a:xfrm>
              <a:off x="369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2" name="Oval 84"/>
            <p:cNvSpPr>
              <a:spLocks noChangeAspect="1" noChangeArrowheads="1"/>
            </p:cNvSpPr>
            <p:nvPr/>
          </p:nvSpPr>
          <p:spPr bwMode="auto">
            <a:xfrm>
              <a:off x="355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5463" name="Line 85"/>
            <p:cNvSpPr>
              <a:spLocks noChangeAspect="1" noChangeShapeType="1"/>
            </p:cNvSpPr>
            <p:nvPr/>
          </p:nvSpPr>
          <p:spPr bwMode="auto">
            <a:xfrm>
              <a:off x="417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 name="Oval 86"/>
            <p:cNvSpPr>
              <a:spLocks noChangeAspect="1" noChangeArrowheads="1"/>
            </p:cNvSpPr>
            <p:nvPr/>
          </p:nvSpPr>
          <p:spPr bwMode="auto">
            <a:xfrm>
              <a:off x="403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5465" name="Oval 87"/>
            <p:cNvSpPr>
              <a:spLocks noChangeAspect="1" noChangeArrowheads="1"/>
            </p:cNvSpPr>
            <p:nvPr/>
          </p:nvSpPr>
          <p:spPr bwMode="auto">
            <a:xfrm>
              <a:off x="451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grpSp>
      <p:grpSp>
        <p:nvGrpSpPr>
          <p:cNvPr id="15375" name="Group 172"/>
          <p:cNvGrpSpPr>
            <a:grpSpLocks/>
          </p:cNvGrpSpPr>
          <p:nvPr/>
        </p:nvGrpSpPr>
        <p:grpSpPr bwMode="auto">
          <a:xfrm>
            <a:off x="774700" y="4056063"/>
            <a:ext cx="2232025" cy="595312"/>
            <a:chOff x="318" y="2447"/>
            <a:chExt cx="1406" cy="375"/>
          </a:xfrm>
        </p:grpSpPr>
        <p:grpSp>
          <p:nvGrpSpPr>
            <p:cNvPr id="15437" name="Group 101"/>
            <p:cNvGrpSpPr>
              <a:grpSpLocks/>
            </p:cNvGrpSpPr>
            <p:nvPr/>
          </p:nvGrpSpPr>
          <p:grpSpPr bwMode="auto">
            <a:xfrm>
              <a:off x="318" y="2447"/>
              <a:ext cx="167" cy="374"/>
              <a:chOff x="3393" y="2240"/>
              <a:chExt cx="332" cy="964"/>
            </a:xfrm>
          </p:grpSpPr>
          <p:sp>
            <p:nvSpPr>
              <p:cNvPr id="15455" name="Freeform 102"/>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5456" name="Freeform 103"/>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438" name="Group 128"/>
            <p:cNvGrpSpPr>
              <a:grpSpLocks/>
            </p:cNvGrpSpPr>
            <p:nvPr/>
          </p:nvGrpSpPr>
          <p:grpSpPr bwMode="auto">
            <a:xfrm>
              <a:off x="384" y="2640"/>
              <a:ext cx="1252" cy="0"/>
              <a:chOff x="403" y="2686"/>
              <a:chExt cx="1252" cy="0"/>
            </a:xfrm>
          </p:grpSpPr>
          <p:sp>
            <p:nvSpPr>
              <p:cNvPr id="15451" name="Line 107"/>
              <p:cNvSpPr>
                <a:spLocks noChangeAspect="1" noChangeShapeType="1"/>
              </p:cNvSpPr>
              <p:nvPr/>
            </p:nvSpPr>
            <p:spPr bwMode="auto">
              <a:xfrm>
                <a:off x="403"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2" name="Line 109"/>
              <p:cNvSpPr>
                <a:spLocks noChangeAspect="1" noChangeShapeType="1"/>
              </p:cNvSpPr>
              <p:nvPr/>
            </p:nvSpPr>
            <p:spPr bwMode="auto">
              <a:xfrm>
                <a:off x="716"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3" name="Line 111"/>
              <p:cNvSpPr>
                <a:spLocks noChangeAspect="1" noChangeShapeType="1"/>
              </p:cNvSpPr>
              <p:nvPr/>
            </p:nvSpPr>
            <p:spPr bwMode="auto">
              <a:xfrm>
                <a:off x="1029"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4" name="Line 113"/>
              <p:cNvSpPr>
                <a:spLocks noChangeAspect="1" noChangeShapeType="1"/>
              </p:cNvSpPr>
              <p:nvPr/>
            </p:nvSpPr>
            <p:spPr bwMode="auto">
              <a:xfrm>
                <a:off x="1342"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439" name="Group 116"/>
            <p:cNvGrpSpPr>
              <a:grpSpLocks/>
            </p:cNvGrpSpPr>
            <p:nvPr/>
          </p:nvGrpSpPr>
          <p:grpSpPr bwMode="auto">
            <a:xfrm>
              <a:off x="624" y="2448"/>
              <a:ext cx="167" cy="374"/>
              <a:chOff x="3393" y="2240"/>
              <a:chExt cx="332" cy="964"/>
            </a:xfrm>
          </p:grpSpPr>
          <p:sp>
            <p:nvSpPr>
              <p:cNvPr id="15449" name="Freeform 117"/>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5450" name="Freeform 118"/>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440" name="Group 119"/>
            <p:cNvGrpSpPr>
              <a:grpSpLocks/>
            </p:cNvGrpSpPr>
            <p:nvPr/>
          </p:nvGrpSpPr>
          <p:grpSpPr bwMode="auto">
            <a:xfrm>
              <a:off x="935" y="2447"/>
              <a:ext cx="167" cy="374"/>
              <a:chOff x="3393" y="2240"/>
              <a:chExt cx="332" cy="964"/>
            </a:xfrm>
          </p:grpSpPr>
          <p:sp>
            <p:nvSpPr>
              <p:cNvPr id="15447" name="Freeform 120"/>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5448" name="Freeform 121"/>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441" name="Group 122"/>
            <p:cNvGrpSpPr>
              <a:grpSpLocks/>
            </p:cNvGrpSpPr>
            <p:nvPr/>
          </p:nvGrpSpPr>
          <p:grpSpPr bwMode="auto">
            <a:xfrm>
              <a:off x="1243" y="2448"/>
              <a:ext cx="167" cy="374"/>
              <a:chOff x="3393" y="2240"/>
              <a:chExt cx="332" cy="964"/>
            </a:xfrm>
          </p:grpSpPr>
          <p:sp>
            <p:nvSpPr>
              <p:cNvPr id="15445" name="Freeform 123"/>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5446" name="Freeform 124"/>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442" name="Group 125"/>
            <p:cNvGrpSpPr>
              <a:grpSpLocks/>
            </p:cNvGrpSpPr>
            <p:nvPr/>
          </p:nvGrpSpPr>
          <p:grpSpPr bwMode="auto">
            <a:xfrm>
              <a:off x="1557" y="2447"/>
              <a:ext cx="167" cy="374"/>
              <a:chOff x="3393" y="2240"/>
              <a:chExt cx="332" cy="964"/>
            </a:xfrm>
          </p:grpSpPr>
          <p:sp>
            <p:nvSpPr>
              <p:cNvPr id="15443" name="Freeform 126"/>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5444" name="Freeform 127"/>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5376" name="Group 154"/>
          <p:cNvGrpSpPr>
            <a:grpSpLocks/>
          </p:cNvGrpSpPr>
          <p:nvPr/>
        </p:nvGrpSpPr>
        <p:grpSpPr bwMode="auto">
          <a:xfrm>
            <a:off x="395288" y="1806575"/>
            <a:ext cx="2787650" cy="276225"/>
            <a:chOff x="115" y="1295"/>
            <a:chExt cx="1756" cy="174"/>
          </a:xfrm>
        </p:grpSpPr>
        <p:grpSp>
          <p:nvGrpSpPr>
            <p:cNvPr id="15422" name="Group 141"/>
            <p:cNvGrpSpPr>
              <a:grpSpLocks/>
            </p:cNvGrpSpPr>
            <p:nvPr/>
          </p:nvGrpSpPr>
          <p:grpSpPr bwMode="auto">
            <a:xfrm>
              <a:off x="115" y="1296"/>
              <a:ext cx="374" cy="168"/>
              <a:chOff x="192" y="1104"/>
              <a:chExt cx="420" cy="168"/>
            </a:xfrm>
          </p:grpSpPr>
          <p:sp>
            <p:nvSpPr>
              <p:cNvPr id="15435" name="Freeform 105"/>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5436" name="Freeform 106"/>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5423" name="Group 142"/>
            <p:cNvGrpSpPr>
              <a:grpSpLocks/>
            </p:cNvGrpSpPr>
            <p:nvPr/>
          </p:nvGrpSpPr>
          <p:grpSpPr bwMode="auto">
            <a:xfrm>
              <a:off x="460" y="1296"/>
              <a:ext cx="374" cy="168"/>
              <a:chOff x="192" y="1104"/>
              <a:chExt cx="420" cy="168"/>
            </a:xfrm>
          </p:grpSpPr>
          <p:sp>
            <p:nvSpPr>
              <p:cNvPr id="15433" name="Freeform 143"/>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5434" name="Freeform 144"/>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5424" name="Group 145"/>
            <p:cNvGrpSpPr>
              <a:grpSpLocks/>
            </p:cNvGrpSpPr>
            <p:nvPr/>
          </p:nvGrpSpPr>
          <p:grpSpPr bwMode="auto">
            <a:xfrm>
              <a:off x="806" y="1301"/>
              <a:ext cx="374" cy="168"/>
              <a:chOff x="192" y="1104"/>
              <a:chExt cx="420" cy="168"/>
            </a:xfrm>
          </p:grpSpPr>
          <p:sp>
            <p:nvSpPr>
              <p:cNvPr id="15431" name="Freeform 146"/>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5432" name="Freeform 147"/>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5425" name="Group 148"/>
            <p:cNvGrpSpPr>
              <a:grpSpLocks/>
            </p:cNvGrpSpPr>
            <p:nvPr/>
          </p:nvGrpSpPr>
          <p:grpSpPr bwMode="auto">
            <a:xfrm>
              <a:off x="1151" y="1295"/>
              <a:ext cx="374" cy="168"/>
              <a:chOff x="192" y="1104"/>
              <a:chExt cx="420" cy="168"/>
            </a:xfrm>
          </p:grpSpPr>
          <p:sp>
            <p:nvSpPr>
              <p:cNvPr id="15429" name="Freeform 149"/>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5430" name="Freeform 150"/>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5426" name="Group 151"/>
            <p:cNvGrpSpPr>
              <a:grpSpLocks/>
            </p:cNvGrpSpPr>
            <p:nvPr/>
          </p:nvGrpSpPr>
          <p:grpSpPr bwMode="auto">
            <a:xfrm>
              <a:off x="1497" y="1295"/>
              <a:ext cx="374" cy="168"/>
              <a:chOff x="192" y="1104"/>
              <a:chExt cx="420" cy="168"/>
            </a:xfrm>
          </p:grpSpPr>
          <p:sp>
            <p:nvSpPr>
              <p:cNvPr id="15427" name="Freeform 152"/>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5428" name="Freeform 153"/>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grpSp>
        <p:nvGrpSpPr>
          <p:cNvPr id="15377" name="Group 171"/>
          <p:cNvGrpSpPr>
            <a:grpSpLocks/>
          </p:cNvGrpSpPr>
          <p:nvPr/>
        </p:nvGrpSpPr>
        <p:grpSpPr bwMode="auto">
          <a:xfrm>
            <a:off x="6213475" y="4819650"/>
            <a:ext cx="2787650" cy="276225"/>
            <a:chOff x="3744" y="2304"/>
            <a:chExt cx="1756" cy="174"/>
          </a:xfrm>
        </p:grpSpPr>
        <p:grpSp>
          <p:nvGrpSpPr>
            <p:cNvPr id="15407" name="Group 156"/>
            <p:cNvGrpSpPr>
              <a:grpSpLocks/>
            </p:cNvGrpSpPr>
            <p:nvPr/>
          </p:nvGrpSpPr>
          <p:grpSpPr bwMode="auto">
            <a:xfrm>
              <a:off x="3744" y="2305"/>
              <a:ext cx="374" cy="168"/>
              <a:chOff x="192" y="1104"/>
              <a:chExt cx="420" cy="168"/>
            </a:xfrm>
          </p:grpSpPr>
          <p:sp>
            <p:nvSpPr>
              <p:cNvPr id="15420" name="Freeform 157"/>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5421" name="Freeform 158"/>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5408" name="Group 159"/>
            <p:cNvGrpSpPr>
              <a:grpSpLocks/>
            </p:cNvGrpSpPr>
            <p:nvPr/>
          </p:nvGrpSpPr>
          <p:grpSpPr bwMode="auto">
            <a:xfrm flipH="1">
              <a:off x="4089" y="2305"/>
              <a:ext cx="374" cy="168"/>
              <a:chOff x="192" y="1104"/>
              <a:chExt cx="420" cy="168"/>
            </a:xfrm>
          </p:grpSpPr>
          <p:sp>
            <p:nvSpPr>
              <p:cNvPr id="15418" name="Freeform 160"/>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5419" name="Freeform 161"/>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5409" name="Group 162"/>
            <p:cNvGrpSpPr>
              <a:grpSpLocks/>
            </p:cNvGrpSpPr>
            <p:nvPr/>
          </p:nvGrpSpPr>
          <p:grpSpPr bwMode="auto">
            <a:xfrm>
              <a:off x="4435" y="2310"/>
              <a:ext cx="374" cy="168"/>
              <a:chOff x="192" y="1104"/>
              <a:chExt cx="420" cy="168"/>
            </a:xfrm>
          </p:grpSpPr>
          <p:sp>
            <p:nvSpPr>
              <p:cNvPr id="15416" name="Freeform 163"/>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5417" name="Freeform 164"/>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5410" name="Group 165"/>
            <p:cNvGrpSpPr>
              <a:grpSpLocks/>
            </p:cNvGrpSpPr>
            <p:nvPr/>
          </p:nvGrpSpPr>
          <p:grpSpPr bwMode="auto">
            <a:xfrm flipH="1">
              <a:off x="4780" y="2304"/>
              <a:ext cx="374" cy="168"/>
              <a:chOff x="192" y="1104"/>
              <a:chExt cx="420" cy="168"/>
            </a:xfrm>
          </p:grpSpPr>
          <p:sp>
            <p:nvSpPr>
              <p:cNvPr id="15414" name="Freeform 166"/>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5415" name="Freeform 167"/>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5411" name="Group 168"/>
            <p:cNvGrpSpPr>
              <a:grpSpLocks/>
            </p:cNvGrpSpPr>
            <p:nvPr/>
          </p:nvGrpSpPr>
          <p:grpSpPr bwMode="auto">
            <a:xfrm>
              <a:off x="5126" y="2304"/>
              <a:ext cx="374" cy="168"/>
              <a:chOff x="192" y="1104"/>
              <a:chExt cx="420" cy="168"/>
            </a:xfrm>
          </p:grpSpPr>
          <p:sp>
            <p:nvSpPr>
              <p:cNvPr id="15412" name="Freeform 169"/>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5413" name="Freeform 170"/>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grpSp>
        <p:nvGrpSpPr>
          <p:cNvPr id="15378" name="Group 194"/>
          <p:cNvGrpSpPr>
            <a:grpSpLocks/>
          </p:cNvGrpSpPr>
          <p:nvPr/>
        </p:nvGrpSpPr>
        <p:grpSpPr bwMode="auto">
          <a:xfrm>
            <a:off x="6289675" y="2914650"/>
            <a:ext cx="2232025" cy="595313"/>
            <a:chOff x="3792" y="1728"/>
            <a:chExt cx="1406" cy="375"/>
          </a:xfrm>
        </p:grpSpPr>
        <p:grpSp>
          <p:nvGrpSpPr>
            <p:cNvPr id="15387" name="Group 174"/>
            <p:cNvGrpSpPr>
              <a:grpSpLocks/>
            </p:cNvGrpSpPr>
            <p:nvPr/>
          </p:nvGrpSpPr>
          <p:grpSpPr bwMode="auto">
            <a:xfrm>
              <a:off x="3792" y="1728"/>
              <a:ext cx="167" cy="374"/>
              <a:chOff x="3393" y="2240"/>
              <a:chExt cx="332" cy="964"/>
            </a:xfrm>
          </p:grpSpPr>
          <p:sp>
            <p:nvSpPr>
              <p:cNvPr id="15405" name="Freeform 175"/>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5406" name="Freeform 176"/>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388" name="Group 177"/>
            <p:cNvGrpSpPr>
              <a:grpSpLocks/>
            </p:cNvGrpSpPr>
            <p:nvPr/>
          </p:nvGrpSpPr>
          <p:grpSpPr bwMode="auto">
            <a:xfrm>
              <a:off x="3858" y="1921"/>
              <a:ext cx="1252" cy="0"/>
              <a:chOff x="403" y="2686"/>
              <a:chExt cx="1252" cy="0"/>
            </a:xfrm>
          </p:grpSpPr>
          <p:sp>
            <p:nvSpPr>
              <p:cNvPr id="15401" name="Line 178"/>
              <p:cNvSpPr>
                <a:spLocks noChangeAspect="1" noChangeShapeType="1"/>
              </p:cNvSpPr>
              <p:nvPr/>
            </p:nvSpPr>
            <p:spPr bwMode="auto">
              <a:xfrm>
                <a:off x="403"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2" name="Line 179"/>
              <p:cNvSpPr>
                <a:spLocks noChangeAspect="1" noChangeShapeType="1"/>
              </p:cNvSpPr>
              <p:nvPr/>
            </p:nvSpPr>
            <p:spPr bwMode="auto">
              <a:xfrm>
                <a:off x="716"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180"/>
              <p:cNvSpPr>
                <a:spLocks noChangeAspect="1" noChangeShapeType="1"/>
              </p:cNvSpPr>
              <p:nvPr/>
            </p:nvSpPr>
            <p:spPr bwMode="auto">
              <a:xfrm>
                <a:off x="1029"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4" name="Line 181"/>
              <p:cNvSpPr>
                <a:spLocks noChangeAspect="1" noChangeShapeType="1"/>
              </p:cNvSpPr>
              <p:nvPr/>
            </p:nvSpPr>
            <p:spPr bwMode="auto">
              <a:xfrm>
                <a:off x="1342"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89" name="Group 182"/>
            <p:cNvGrpSpPr>
              <a:grpSpLocks/>
            </p:cNvGrpSpPr>
            <p:nvPr/>
          </p:nvGrpSpPr>
          <p:grpSpPr bwMode="auto">
            <a:xfrm flipV="1">
              <a:off x="4098" y="1729"/>
              <a:ext cx="167" cy="374"/>
              <a:chOff x="3393" y="2240"/>
              <a:chExt cx="332" cy="964"/>
            </a:xfrm>
          </p:grpSpPr>
          <p:sp>
            <p:nvSpPr>
              <p:cNvPr id="15399" name="Freeform 183"/>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5400" name="Freeform 184"/>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390" name="Group 185"/>
            <p:cNvGrpSpPr>
              <a:grpSpLocks/>
            </p:cNvGrpSpPr>
            <p:nvPr/>
          </p:nvGrpSpPr>
          <p:grpSpPr bwMode="auto">
            <a:xfrm>
              <a:off x="4409" y="1728"/>
              <a:ext cx="167" cy="374"/>
              <a:chOff x="3393" y="2240"/>
              <a:chExt cx="332" cy="964"/>
            </a:xfrm>
          </p:grpSpPr>
          <p:sp>
            <p:nvSpPr>
              <p:cNvPr id="15397" name="Freeform 186"/>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5398" name="Freeform 187"/>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391" name="Group 188"/>
            <p:cNvGrpSpPr>
              <a:grpSpLocks/>
            </p:cNvGrpSpPr>
            <p:nvPr/>
          </p:nvGrpSpPr>
          <p:grpSpPr bwMode="auto">
            <a:xfrm flipV="1">
              <a:off x="4717" y="1729"/>
              <a:ext cx="167" cy="374"/>
              <a:chOff x="3393" y="2240"/>
              <a:chExt cx="332" cy="964"/>
            </a:xfrm>
          </p:grpSpPr>
          <p:sp>
            <p:nvSpPr>
              <p:cNvPr id="15395" name="Freeform 189"/>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5396" name="Freeform 190"/>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392" name="Group 191"/>
            <p:cNvGrpSpPr>
              <a:grpSpLocks/>
            </p:cNvGrpSpPr>
            <p:nvPr/>
          </p:nvGrpSpPr>
          <p:grpSpPr bwMode="auto">
            <a:xfrm>
              <a:off x="5031" y="1728"/>
              <a:ext cx="167" cy="374"/>
              <a:chOff x="3393" y="2240"/>
              <a:chExt cx="332" cy="964"/>
            </a:xfrm>
          </p:grpSpPr>
          <p:sp>
            <p:nvSpPr>
              <p:cNvPr id="15393" name="Freeform 192"/>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5394" name="Freeform 193"/>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3747" name="Text Box 195"/>
          <p:cNvSpPr txBox="1">
            <a:spLocks noChangeArrowheads="1"/>
          </p:cNvSpPr>
          <p:nvPr/>
        </p:nvSpPr>
        <p:spPr bwMode="auto">
          <a:xfrm>
            <a:off x="498475" y="3676650"/>
            <a:ext cx="27432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a:effectLst>
                  <a:outerShdw blurRad="38100" dist="38100" dir="2700000" algn="tl">
                    <a:srgbClr val="C0C0C0"/>
                  </a:outerShdw>
                </a:effectLst>
                <a:latin typeface="Comic Sans MS" pitchFamily="66" charset="0"/>
              </a:rPr>
              <a:t>Doubly degenerate</a:t>
            </a:r>
          </a:p>
        </p:txBody>
      </p:sp>
      <p:sp>
        <p:nvSpPr>
          <p:cNvPr id="23748" name="Text Box 196"/>
          <p:cNvSpPr txBox="1">
            <a:spLocks noChangeArrowheads="1"/>
          </p:cNvSpPr>
          <p:nvPr/>
        </p:nvSpPr>
        <p:spPr bwMode="auto">
          <a:xfrm>
            <a:off x="6061075" y="2533650"/>
            <a:ext cx="27432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a:effectLst>
                  <a:outerShdw blurRad="38100" dist="38100" dir="2700000" algn="tl">
                    <a:srgbClr val="C0C0C0"/>
                  </a:outerShdw>
                </a:effectLst>
                <a:latin typeface="Comic Sans MS" pitchFamily="66" charset="0"/>
              </a:rPr>
              <a:t>Doubly degenerate</a:t>
            </a:r>
          </a:p>
        </p:txBody>
      </p:sp>
      <p:sp>
        <p:nvSpPr>
          <p:cNvPr id="23749" name="Text Box 197"/>
          <p:cNvSpPr txBox="1">
            <a:spLocks noChangeArrowheads="1"/>
          </p:cNvSpPr>
          <p:nvPr/>
        </p:nvSpPr>
        <p:spPr bwMode="auto">
          <a:xfrm>
            <a:off x="498475" y="2152650"/>
            <a:ext cx="26670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a:effectLst>
                  <a:outerShdw blurRad="38100" dist="38100" dir="2700000" algn="tl">
                    <a:srgbClr val="C0C0C0"/>
                  </a:outerShdw>
                </a:effectLst>
                <a:latin typeface="Comic Sans MS" pitchFamily="66" charset="0"/>
              </a:rPr>
              <a:t>Antibonding 2p</a:t>
            </a:r>
            <a:r>
              <a:rPr lang="en-US" sz="1600" b="1" baseline="-25000">
                <a:effectLst>
                  <a:outerShdw blurRad="38100" dist="38100" dir="2700000" algn="tl">
                    <a:srgbClr val="C0C0C0"/>
                  </a:outerShdw>
                </a:effectLst>
                <a:latin typeface="Comic Sans MS" pitchFamily="66" charset="0"/>
              </a:rPr>
              <a:t>z</a:t>
            </a:r>
            <a:r>
              <a:rPr lang="en-US" sz="1600" b="1">
                <a:effectLst>
                  <a:outerShdw blurRad="38100" dist="38100" dir="2700000" algn="tl">
                    <a:srgbClr val="C0C0C0"/>
                  </a:outerShdw>
                </a:effectLst>
                <a:latin typeface="Comic Sans MS" pitchFamily="66" charset="0"/>
              </a:rPr>
              <a:t> </a:t>
            </a:r>
            <a:r>
              <a:rPr lang="en-US" sz="1600" b="1">
                <a:effectLst>
                  <a:outerShdw blurRad="38100" dist="38100" dir="2700000" algn="tl">
                    <a:srgbClr val="C0C0C0"/>
                  </a:outerShdw>
                </a:effectLst>
                <a:latin typeface="Symbol" pitchFamily="18" charset="2"/>
              </a:rPr>
              <a:t>s*</a:t>
            </a:r>
          </a:p>
        </p:txBody>
      </p:sp>
      <p:sp>
        <p:nvSpPr>
          <p:cNvPr id="23750" name="Text Box 198"/>
          <p:cNvSpPr txBox="1">
            <a:spLocks noChangeArrowheads="1"/>
          </p:cNvSpPr>
          <p:nvPr/>
        </p:nvSpPr>
        <p:spPr bwMode="auto">
          <a:xfrm>
            <a:off x="6213475" y="5200650"/>
            <a:ext cx="26670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a:effectLst>
                  <a:outerShdw blurRad="38100" dist="38100" dir="2700000" algn="tl">
                    <a:srgbClr val="C0C0C0"/>
                  </a:outerShdw>
                </a:effectLst>
                <a:latin typeface="Comic Sans MS" pitchFamily="66" charset="0"/>
              </a:rPr>
              <a:t>Bonding 2p</a:t>
            </a:r>
            <a:r>
              <a:rPr lang="en-US" sz="1600" b="1" baseline="-25000">
                <a:effectLst>
                  <a:outerShdw blurRad="38100" dist="38100" dir="2700000" algn="tl">
                    <a:srgbClr val="C0C0C0"/>
                  </a:outerShdw>
                </a:effectLst>
                <a:latin typeface="Comic Sans MS" pitchFamily="66" charset="0"/>
              </a:rPr>
              <a:t>z </a:t>
            </a:r>
            <a:r>
              <a:rPr lang="en-US" sz="1600" b="1">
                <a:effectLst>
                  <a:outerShdw blurRad="38100" dist="38100" dir="2700000" algn="tl">
                    <a:srgbClr val="C0C0C0"/>
                  </a:outerShdw>
                </a:effectLst>
                <a:latin typeface="Symbol" pitchFamily="18" charset="2"/>
              </a:rPr>
              <a:t>s</a:t>
            </a:r>
          </a:p>
        </p:txBody>
      </p:sp>
      <p:sp>
        <p:nvSpPr>
          <p:cNvPr id="23751" name="Text Box 199"/>
          <p:cNvSpPr txBox="1">
            <a:spLocks noChangeArrowheads="1"/>
          </p:cNvSpPr>
          <p:nvPr/>
        </p:nvSpPr>
        <p:spPr bwMode="auto">
          <a:xfrm>
            <a:off x="498475" y="5734050"/>
            <a:ext cx="26670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a:effectLst>
                  <a:outerShdw blurRad="38100" dist="38100" dir="2700000" algn="tl">
                    <a:srgbClr val="C0C0C0"/>
                  </a:outerShdw>
                </a:effectLst>
                <a:latin typeface="Comic Sans MS" pitchFamily="66" charset="0"/>
              </a:rPr>
              <a:t>Bonding 2s </a:t>
            </a:r>
            <a:r>
              <a:rPr lang="en-US" sz="1600" b="1">
                <a:effectLst>
                  <a:outerShdw blurRad="38100" dist="38100" dir="2700000" algn="tl">
                    <a:srgbClr val="C0C0C0"/>
                  </a:outerShdw>
                </a:effectLst>
                <a:latin typeface="Symbol" pitchFamily="18" charset="2"/>
              </a:rPr>
              <a:t>s</a:t>
            </a:r>
          </a:p>
        </p:txBody>
      </p:sp>
      <p:sp>
        <p:nvSpPr>
          <p:cNvPr id="23752" name="Text Box 200"/>
          <p:cNvSpPr txBox="1">
            <a:spLocks noChangeArrowheads="1"/>
          </p:cNvSpPr>
          <p:nvPr/>
        </p:nvSpPr>
        <p:spPr bwMode="auto">
          <a:xfrm>
            <a:off x="6061075" y="4362450"/>
            <a:ext cx="26670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a:effectLst>
                  <a:outerShdw blurRad="38100" dist="38100" dir="2700000" algn="tl">
                    <a:srgbClr val="C0C0C0"/>
                  </a:outerShdw>
                </a:effectLst>
                <a:latin typeface="Comic Sans MS" pitchFamily="66" charset="0"/>
              </a:rPr>
              <a:t>Antibonding 2s </a:t>
            </a:r>
            <a:r>
              <a:rPr lang="en-US" sz="1600" b="1">
                <a:effectLst>
                  <a:outerShdw blurRad="38100" dist="38100" dir="2700000" algn="tl">
                    <a:srgbClr val="C0C0C0"/>
                  </a:outerShdw>
                </a:effectLst>
                <a:latin typeface="Symbol" pitchFamily="18" charset="2"/>
              </a:rPr>
              <a:t>s*</a:t>
            </a:r>
          </a:p>
        </p:txBody>
      </p:sp>
      <p:sp>
        <p:nvSpPr>
          <p:cNvPr id="23753" name="Text Box 201"/>
          <p:cNvSpPr txBox="1">
            <a:spLocks noChangeArrowheads="1"/>
          </p:cNvSpPr>
          <p:nvPr/>
        </p:nvSpPr>
        <p:spPr bwMode="auto">
          <a:xfrm>
            <a:off x="498475" y="4667250"/>
            <a:ext cx="26670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a:effectLst>
                  <a:outerShdw blurRad="38100" dist="38100" dir="2700000" algn="tl">
                    <a:srgbClr val="C0C0C0"/>
                  </a:outerShdw>
                </a:effectLst>
                <a:latin typeface="Comic Sans MS" pitchFamily="66" charset="0"/>
              </a:rPr>
              <a:t>Bonding 2p</a:t>
            </a:r>
            <a:r>
              <a:rPr lang="en-US" sz="1600" b="1" baseline="-25000">
                <a:effectLst>
                  <a:outerShdw blurRad="38100" dist="38100" dir="2700000" algn="tl">
                    <a:srgbClr val="C0C0C0"/>
                  </a:outerShdw>
                </a:effectLst>
                <a:latin typeface="Comic Sans MS" pitchFamily="66" charset="0"/>
              </a:rPr>
              <a:t>x</a:t>
            </a:r>
            <a:r>
              <a:rPr lang="en-US" sz="1600" b="1">
                <a:effectLst>
                  <a:outerShdw blurRad="38100" dist="38100" dir="2700000" algn="tl">
                    <a:srgbClr val="C0C0C0"/>
                  </a:outerShdw>
                </a:effectLst>
                <a:latin typeface="Comic Sans MS" pitchFamily="66" charset="0"/>
              </a:rPr>
              <a:t>/2p</a:t>
            </a:r>
            <a:r>
              <a:rPr lang="en-US" sz="1600" b="1" baseline="-25000">
                <a:effectLst>
                  <a:outerShdw blurRad="38100" dist="38100" dir="2700000" algn="tl">
                    <a:srgbClr val="C0C0C0"/>
                  </a:outerShdw>
                </a:effectLst>
                <a:latin typeface="Comic Sans MS" pitchFamily="66" charset="0"/>
              </a:rPr>
              <a:t>y</a:t>
            </a:r>
            <a:r>
              <a:rPr lang="en-US" sz="1600" b="1">
                <a:effectLst>
                  <a:outerShdw blurRad="38100" dist="38100" dir="2700000" algn="tl">
                    <a:srgbClr val="C0C0C0"/>
                  </a:outerShdw>
                </a:effectLst>
                <a:latin typeface="Comic Sans MS" pitchFamily="66" charset="0"/>
              </a:rPr>
              <a:t> </a:t>
            </a:r>
            <a:r>
              <a:rPr lang="en-US" sz="1600" b="1">
                <a:effectLst>
                  <a:outerShdw blurRad="38100" dist="38100" dir="2700000" algn="tl">
                    <a:srgbClr val="C0C0C0"/>
                  </a:outerShdw>
                </a:effectLst>
                <a:latin typeface="Symbol" pitchFamily="18" charset="2"/>
              </a:rPr>
              <a:t>p</a:t>
            </a:r>
          </a:p>
        </p:txBody>
      </p:sp>
      <p:sp>
        <p:nvSpPr>
          <p:cNvPr id="23754" name="Text Box 202"/>
          <p:cNvSpPr txBox="1">
            <a:spLocks noChangeArrowheads="1"/>
          </p:cNvSpPr>
          <p:nvPr/>
        </p:nvSpPr>
        <p:spPr bwMode="auto">
          <a:xfrm>
            <a:off x="6061075" y="3524250"/>
            <a:ext cx="26670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a:effectLst>
                  <a:outerShdw blurRad="38100" dist="38100" dir="2700000" algn="tl">
                    <a:srgbClr val="C0C0C0"/>
                  </a:outerShdw>
                </a:effectLst>
                <a:latin typeface="Comic Sans MS" pitchFamily="66" charset="0"/>
              </a:rPr>
              <a:t>Antibonding 2p</a:t>
            </a:r>
            <a:r>
              <a:rPr lang="en-US" sz="1600" b="1" baseline="-25000">
                <a:effectLst>
                  <a:outerShdw blurRad="38100" dist="38100" dir="2700000" algn="tl">
                    <a:srgbClr val="C0C0C0"/>
                  </a:outerShdw>
                </a:effectLst>
                <a:latin typeface="Comic Sans MS" pitchFamily="66" charset="0"/>
              </a:rPr>
              <a:t>x</a:t>
            </a:r>
            <a:r>
              <a:rPr lang="en-US" sz="1600" b="1">
                <a:effectLst>
                  <a:outerShdw blurRad="38100" dist="38100" dir="2700000" algn="tl">
                    <a:srgbClr val="C0C0C0"/>
                  </a:outerShdw>
                </a:effectLst>
                <a:latin typeface="Comic Sans MS" pitchFamily="66" charset="0"/>
              </a:rPr>
              <a:t>/2p</a:t>
            </a:r>
            <a:r>
              <a:rPr lang="en-US" sz="1600" b="1" baseline="-25000">
                <a:effectLst>
                  <a:outerShdw blurRad="38100" dist="38100" dir="2700000" algn="tl">
                    <a:srgbClr val="C0C0C0"/>
                  </a:outerShdw>
                </a:effectLst>
                <a:latin typeface="Comic Sans MS" pitchFamily="66" charset="0"/>
              </a:rPr>
              <a:t>y</a:t>
            </a:r>
            <a:r>
              <a:rPr lang="en-US" sz="1600" b="1">
                <a:effectLst>
                  <a:outerShdw blurRad="38100" dist="38100" dir="2700000" algn="tl">
                    <a:srgbClr val="C0C0C0"/>
                  </a:outerShdw>
                </a:effectLst>
                <a:latin typeface="Comic Sans MS" pitchFamily="66" charset="0"/>
              </a:rPr>
              <a:t> </a:t>
            </a:r>
            <a:r>
              <a:rPr lang="en-US" sz="1600" b="1">
                <a:effectLst>
                  <a:outerShdw blurRad="38100" dist="38100" dir="2700000" algn="tl">
                    <a:srgbClr val="C0C0C0"/>
                  </a:outerShdw>
                </a:effectLst>
                <a:latin typeface="Symbol" pitchFamily="18" charset="2"/>
              </a:rPr>
              <a:t>p*</a:t>
            </a:r>
          </a:p>
        </p:txBody>
      </p:sp>
    </p:spTree>
    <p:extLst>
      <p:ext uri="{BB962C8B-B14F-4D97-AF65-F5344CB8AC3E}">
        <p14:creationId xmlns:p14="http://schemas.microsoft.com/office/powerpoint/2010/main" val="2096182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56142"/>
            <a:ext cx="8915400" cy="990600"/>
          </a:xfrm>
        </p:spPr>
        <p:txBody>
          <a:bodyPr/>
          <a:lstStyle/>
          <a:p>
            <a:r>
              <a:rPr lang="en-US" sz="3600" dirty="0"/>
              <a:t>This is why we need better methods, as this doesn’t always get the gaps and crossing correct. </a:t>
            </a:r>
          </a:p>
        </p:txBody>
      </p:sp>
      <p:sp>
        <p:nvSpPr>
          <p:cNvPr id="16387" name="Line 3"/>
          <p:cNvSpPr>
            <a:spLocks noChangeAspect="1" noChangeShapeType="1"/>
          </p:cNvSpPr>
          <p:nvPr/>
        </p:nvSpPr>
        <p:spPr bwMode="auto">
          <a:xfrm>
            <a:off x="3048000" y="3071813"/>
            <a:ext cx="27686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868" name="Text Box 4"/>
          <p:cNvSpPr txBox="1">
            <a:spLocks noChangeAspect="1" noChangeArrowheads="1"/>
          </p:cNvSpPr>
          <p:nvPr/>
        </p:nvSpPr>
        <p:spPr bwMode="auto">
          <a:xfrm>
            <a:off x="2819400" y="6348413"/>
            <a:ext cx="444500" cy="366712"/>
          </a:xfrm>
          <a:prstGeom prst="rect">
            <a:avLst/>
          </a:prstGeom>
          <a:noFill/>
          <a:ln w="9525">
            <a:noFill/>
            <a:miter lim="800000"/>
            <a:headEnd/>
            <a:tailEnd/>
          </a:ln>
          <a:effectLst/>
        </p:spPr>
        <p:txBody>
          <a:bodyPr>
            <a:spAutoFit/>
          </a:bodyPr>
          <a:lstStyle/>
          <a:p>
            <a:pPr eaLnBrk="1" hangingPunct="1">
              <a:spcBef>
                <a:spcPct val="50000"/>
              </a:spcBef>
              <a:defRPr/>
            </a:pPr>
            <a:r>
              <a:rPr lang="en-US">
                <a:effectLst>
                  <a:outerShdw blurRad="38100" dist="38100" dir="2700000" algn="tl">
                    <a:srgbClr val="C0C0C0"/>
                  </a:outerShdw>
                </a:effectLst>
                <a:latin typeface="Arial" charset="0"/>
              </a:rPr>
              <a:t>0</a:t>
            </a:r>
          </a:p>
        </p:txBody>
      </p:sp>
      <p:sp>
        <p:nvSpPr>
          <p:cNvPr id="36869" name="Text Box 5"/>
          <p:cNvSpPr txBox="1">
            <a:spLocks noChangeAspect="1" noChangeArrowheads="1"/>
          </p:cNvSpPr>
          <p:nvPr/>
        </p:nvSpPr>
        <p:spPr bwMode="auto">
          <a:xfrm>
            <a:off x="5410200" y="6348413"/>
            <a:ext cx="685800" cy="366712"/>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Symbol" pitchFamily="18" charset="2"/>
              </a:rPr>
              <a:t>p</a:t>
            </a:r>
            <a:r>
              <a:rPr lang="en-US">
                <a:effectLst>
                  <a:outerShdw blurRad="38100" dist="38100" dir="2700000" algn="tl">
                    <a:srgbClr val="C0C0C0"/>
                  </a:outerShdw>
                </a:effectLst>
                <a:latin typeface="Arial" charset="0"/>
              </a:rPr>
              <a:t>/a</a:t>
            </a:r>
          </a:p>
        </p:txBody>
      </p:sp>
      <p:sp>
        <p:nvSpPr>
          <p:cNvPr id="36870" name="Text Box 6"/>
          <p:cNvSpPr txBox="1">
            <a:spLocks noChangeAspect="1" noChangeArrowheads="1"/>
          </p:cNvSpPr>
          <p:nvPr/>
        </p:nvSpPr>
        <p:spPr bwMode="auto">
          <a:xfrm>
            <a:off x="4191000" y="6348413"/>
            <a:ext cx="447675" cy="365125"/>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36871" name="Text Box 7"/>
          <p:cNvSpPr txBox="1">
            <a:spLocks noChangeAspect="1" noChangeArrowheads="1"/>
          </p:cNvSpPr>
          <p:nvPr/>
        </p:nvSpPr>
        <p:spPr bwMode="auto">
          <a:xfrm>
            <a:off x="3048000" y="3071813"/>
            <a:ext cx="922338" cy="366712"/>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E</a:t>
            </a:r>
            <a:r>
              <a:rPr lang="en-US" b="1" baseline="-25000">
                <a:effectLst>
                  <a:outerShdw blurRad="38100" dist="38100" dir="2700000" algn="tl">
                    <a:srgbClr val="C0C0C0"/>
                  </a:outerShdw>
                </a:effectLst>
                <a:latin typeface="Arial" charset="0"/>
              </a:rPr>
              <a:t>F</a:t>
            </a:r>
          </a:p>
        </p:txBody>
      </p:sp>
      <p:sp>
        <p:nvSpPr>
          <p:cNvPr id="16392" name="Rectangle 8"/>
          <p:cNvSpPr>
            <a:spLocks noChangeAspect="1" noChangeArrowheads="1"/>
          </p:cNvSpPr>
          <p:nvPr/>
        </p:nvSpPr>
        <p:spPr bwMode="auto">
          <a:xfrm>
            <a:off x="2998788" y="1471613"/>
            <a:ext cx="2767012"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6393" name="Freeform 9"/>
          <p:cNvSpPr>
            <a:spLocks noChangeAspect="1"/>
          </p:cNvSpPr>
          <p:nvPr/>
        </p:nvSpPr>
        <p:spPr bwMode="auto">
          <a:xfrm>
            <a:off x="2998788" y="4367213"/>
            <a:ext cx="2767012" cy="1752600"/>
          </a:xfrm>
          <a:custGeom>
            <a:avLst/>
            <a:gdLst>
              <a:gd name="T0" fmla="*/ 0 w 1488"/>
              <a:gd name="T1" fmla="*/ 2147483646 h 592"/>
              <a:gd name="T2" fmla="*/ 2147483646 w 1488"/>
              <a:gd name="T3" fmla="*/ 2147483646 h 592"/>
              <a:gd name="T4" fmla="*/ 2147483646 w 1488"/>
              <a:gd name="T5" fmla="*/ 2147483646 h 592"/>
              <a:gd name="T6" fmla="*/ 2147483646 w 1488"/>
              <a:gd name="T7" fmla="*/ 2147483646 h 592"/>
              <a:gd name="T8" fmla="*/ 2147483646 w 1488"/>
              <a:gd name="T9" fmla="*/ 2147483646 h 592"/>
              <a:gd name="T10" fmla="*/ 2147483646 w 1488"/>
              <a:gd name="T11" fmla="*/ 2147483646 h 592"/>
              <a:gd name="T12" fmla="*/ 2147483646 w 1488"/>
              <a:gd name="T13" fmla="*/ 2147483646 h 592"/>
              <a:gd name="T14" fmla="*/ 2147483646 w 1488"/>
              <a:gd name="T15" fmla="*/ 2147483646 h 592"/>
              <a:gd name="T16" fmla="*/ 2147483646 w 1488"/>
              <a:gd name="T17" fmla="*/ 214748364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4" name="Freeform 10"/>
          <p:cNvSpPr>
            <a:spLocks noChangeAspect="1"/>
          </p:cNvSpPr>
          <p:nvPr/>
        </p:nvSpPr>
        <p:spPr bwMode="auto">
          <a:xfrm>
            <a:off x="3003550" y="3240088"/>
            <a:ext cx="2760663" cy="1092200"/>
          </a:xfrm>
          <a:custGeom>
            <a:avLst/>
            <a:gdLst>
              <a:gd name="T0" fmla="*/ 0 w 1488"/>
              <a:gd name="T1" fmla="*/ 2147483646 h 592"/>
              <a:gd name="T2" fmla="*/ 2147483646 w 1488"/>
              <a:gd name="T3" fmla="*/ 2147483646 h 592"/>
              <a:gd name="T4" fmla="*/ 2147483646 w 1488"/>
              <a:gd name="T5" fmla="*/ 2147483646 h 592"/>
              <a:gd name="T6" fmla="*/ 2147483646 w 1488"/>
              <a:gd name="T7" fmla="*/ 2147483646 h 592"/>
              <a:gd name="T8" fmla="*/ 2147483646 w 1488"/>
              <a:gd name="T9" fmla="*/ 2147483646 h 592"/>
              <a:gd name="T10" fmla="*/ 2147483646 w 1488"/>
              <a:gd name="T11" fmla="*/ 2147483646 h 592"/>
              <a:gd name="T12" fmla="*/ 2147483646 w 1488"/>
              <a:gd name="T13" fmla="*/ 2147483646 h 592"/>
              <a:gd name="T14" fmla="*/ 2147483646 w 1488"/>
              <a:gd name="T15" fmla="*/ 2147483646 h 592"/>
              <a:gd name="T16" fmla="*/ 2147483646 w 1488"/>
              <a:gd name="T17" fmla="*/ 214748364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5" name="Freeform 11"/>
          <p:cNvSpPr>
            <a:spLocks noChangeAspect="1"/>
          </p:cNvSpPr>
          <p:nvPr/>
        </p:nvSpPr>
        <p:spPr bwMode="auto">
          <a:xfrm>
            <a:off x="3033713" y="3148013"/>
            <a:ext cx="2743200" cy="1117600"/>
          </a:xfrm>
          <a:custGeom>
            <a:avLst/>
            <a:gdLst>
              <a:gd name="T0" fmla="*/ 0 w 1488"/>
              <a:gd name="T1" fmla="*/ 2147483646 h 592"/>
              <a:gd name="T2" fmla="*/ 2147483646 w 1488"/>
              <a:gd name="T3" fmla="*/ 2147483646 h 592"/>
              <a:gd name="T4" fmla="*/ 2147483646 w 1488"/>
              <a:gd name="T5" fmla="*/ 2147483646 h 592"/>
              <a:gd name="T6" fmla="*/ 2147483646 w 1488"/>
              <a:gd name="T7" fmla="*/ 2147483646 h 592"/>
              <a:gd name="T8" fmla="*/ 2147483646 w 1488"/>
              <a:gd name="T9" fmla="*/ 2147483646 h 592"/>
              <a:gd name="T10" fmla="*/ 2147483646 w 1488"/>
              <a:gd name="T11" fmla="*/ 2147483646 h 592"/>
              <a:gd name="T12" fmla="*/ 2147483646 w 1488"/>
              <a:gd name="T13" fmla="*/ 2147483646 h 592"/>
              <a:gd name="T14" fmla="*/ 2147483646 w 1488"/>
              <a:gd name="T15" fmla="*/ 2147483646 h 592"/>
              <a:gd name="T16" fmla="*/ 2147483646 w 1488"/>
              <a:gd name="T17" fmla="*/ 214748364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6" name="Freeform 12"/>
          <p:cNvSpPr>
            <a:spLocks noChangeAspect="1"/>
          </p:cNvSpPr>
          <p:nvPr/>
        </p:nvSpPr>
        <p:spPr bwMode="auto">
          <a:xfrm flipV="1">
            <a:off x="3054350" y="1700213"/>
            <a:ext cx="2711450" cy="2514600"/>
          </a:xfrm>
          <a:custGeom>
            <a:avLst/>
            <a:gdLst>
              <a:gd name="T0" fmla="*/ 0 w 1488"/>
              <a:gd name="T1" fmla="*/ 2147483646 h 592"/>
              <a:gd name="T2" fmla="*/ 2147483646 w 1488"/>
              <a:gd name="T3" fmla="*/ 2147483646 h 592"/>
              <a:gd name="T4" fmla="*/ 2147483646 w 1488"/>
              <a:gd name="T5" fmla="*/ 2147483646 h 592"/>
              <a:gd name="T6" fmla="*/ 2147483646 w 1488"/>
              <a:gd name="T7" fmla="*/ 2147483646 h 592"/>
              <a:gd name="T8" fmla="*/ 2147483646 w 1488"/>
              <a:gd name="T9" fmla="*/ 2147483646 h 592"/>
              <a:gd name="T10" fmla="*/ 2147483646 w 1488"/>
              <a:gd name="T11" fmla="*/ 2147483646 h 592"/>
              <a:gd name="T12" fmla="*/ 2147483646 w 1488"/>
              <a:gd name="T13" fmla="*/ 2147483646 h 592"/>
              <a:gd name="T14" fmla="*/ 2147483646 w 1488"/>
              <a:gd name="T15" fmla="*/ 2147483646 h 592"/>
              <a:gd name="T16" fmla="*/ 2147483646 w 1488"/>
              <a:gd name="T17" fmla="*/ 2147483646 h 5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592"/>
              <a:gd name="T29" fmla="*/ 1488 w 1488"/>
              <a:gd name="T30" fmla="*/ 592 h 5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592">
                <a:moveTo>
                  <a:pt x="0" y="584"/>
                </a:moveTo>
                <a:cubicBezTo>
                  <a:pt x="40" y="588"/>
                  <a:pt x="80" y="592"/>
                  <a:pt x="144" y="584"/>
                </a:cubicBezTo>
                <a:cubicBezTo>
                  <a:pt x="208" y="576"/>
                  <a:pt x="296" y="576"/>
                  <a:pt x="384" y="536"/>
                </a:cubicBezTo>
                <a:cubicBezTo>
                  <a:pt x="472" y="496"/>
                  <a:pt x="608" y="392"/>
                  <a:pt x="672" y="344"/>
                </a:cubicBezTo>
                <a:cubicBezTo>
                  <a:pt x="736" y="296"/>
                  <a:pt x="736" y="280"/>
                  <a:pt x="768" y="248"/>
                </a:cubicBezTo>
                <a:cubicBezTo>
                  <a:pt x="800" y="216"/>
                  <a:pt x="816" y="184"/>
                  <a:pt x="864" y="152"/>
                </a:cubicBezTo>
                <a:cubicBezTo>
                  <a:pt x="912" y="120"/>
                  <a:pt x="984" y="80"/>
                  <a:pt x="1056" y="56"/>
                </a:cubicBezTo>
                <a:cubicBezTo>
                  <a:pt x="1128" y="32"/>
                  <a:pt x="1224" y="16"/>
                  <a:pt x="1296" y="8"/>
                </a:cubicBezTo>
                <a:cubicBezTo>
                  <a:pt x="1368" y="0"/>
                  <a:pt x="1456" y="16"/>
                  <a:pt x="14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397" name="Group 23"/>
          <p:cNvGrpSpPr>
            <a:grpSpLocks noChangeAspect="1"/>
          </p:cNvGrpSpPr>
          <p:nvPr/>
        </p:nvGrpSpPr>
        <p:grpSpPr bwMode="auto">
          <a:xfrm>
            <a:off x="457200" y="5181600"/>
            <a:ext cx="2286000" cy="298450"/>
            <a:chOff x="2592" y="3743"/>
            <a:chExt cx="2208" cy="288"/>
          </a:xfrm>
        </p:grpSpPr>
        <p:sp>
          <p:nvSpPr>
            <p:cNvPr id="16444" name="Line 24"/>
            <p:cNvSpPr>
              <a:spLocks noChangeAspect="1" noChangeShapeType="1"/>
            </p:cNvSpPr>
            <p:nvPr/>
          </p:nvSpPr>
          <p:spPr bwMode="auto">
            <a:xfrm>
              <a:off x="273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5" name="Oval 25"/>
            <p:cNvSpPr>
              <a:spLocks noChangeAspect="1" noChangeArrowheads="1"/>
            </p:cNvSpPr>
            <p:nvPr/>
          </p:nvSpPr>
          <p:spPr bwMode="auto">
            <a:xfrm>
              <a:off x="259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6446" name="Line 26"/>
            <p:cNvSpPr>
              <a:spLocks noChangeAspect="1" noChangeShapeType="1"/>
            </p:cNvSpPr>
            <p:nvPr/>
          </p:nvSpPr>
          <p:spPr bwMode="auto">
            <a:xfrm>
              <a:off x="321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7" name="Oval 27"/>
            <p:cNvSpPr>
              <a:spLocks noChangeAspect="1" noChangeArrowheads="1"/>
            </p:cNvSpPr>
            <p:nvPr/>
          </p:nvSpPr>
          <p:spPr bwMode="auto">
            <a:xfrm>
              <a:off x="307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6448" name="Line 28"/>
            <p:cNvSpPr>
              <a:spLocks noChangeAspect="1" noChangeShapeType="1"/>
            </p:cNvSpPr>
            <p:nvPr/>
          </p:nvSpPr>
          <p:spPr bwMode="auto">
            <a:xfrm>
              <a:off x="369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9" name="Oval 29"/>
            <p:cNvSpPr>
              <a:spLocks noChangeAspect="1" noChangeArrowheads="1"/>
            </p:cNvSpPr>
            <p:nvPr/>
          </p:nvSpPr>
          <p:spPr bwMode="auto">
            <a:xfrm>
              <a:off x="355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6450" name="Line 30"/>
            <p:cNvSpPr>
              <a:spLocks noChangeAspect="1" noChangeShapeType="1"/>
            </p:cNvSpPr>
            <p:nvPr/>
          </p:nvSpPr>
          <p:spPr bwMode="auto">
            <a:xfrm>
              <a:off x="417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1" name="Oval 31"/>
            <p:cNvSpPr>
              <a:spLocks noChangeAspect="1" noChangeArrowheads="1"/>
            </p:cNvSpPr>
            <p:nvPr/>
          </p:nvSpPr>
          <p:spPr bwMode="auto">
            <a:xfrm>
              <a:off x="403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6452" name="Oval 32"/>
            <p:cNvSpPr>
              <a:spLocks noChangeAspect="1" noChangeArrowheads="1"/>
            </p:cNvSpPr>
            <p:nvPr/>
          </p:nvSpPr>
          <p:spPr bwMode="auto">
            <a:xfrm>
              <a:off x="451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grpSp>
      <p:grpSp>
        <p:nvGrpSpPr>
          <p:cNvPr id="16398" name="Group 33"/>
          <p:cNvGrpSpPr>
            <a:grpSpLocks/>
          </p:cNvGrpSpPr>
          <p:nvPr/>
        </p:nvGrpSpPr>
        <p:grpSpPr bwMode="auto">
          <a:xfrm>
            <a:off x="504825" y="3884613"/>
            <a:ext cx="2232025" cy="595312"/>
            <a:chOff x="318" y="2447"/>
            <a:chExt cx="1406" cy="375"/>
          </a:xfrm>
        </p:grpSpPr>
        <p:grpSp>
          <p:nvGrpSpPr>
            <p:cNvPr id="16424" name="Group 34"/>
            <p:cNvGrpSpPr>
              <a:grpSpLocks/>
            </p:cNvGrpSpPr>
            <p:nvPr/>
          </p:nvGrpSpPr>
          <p:grpSpPr bwMode="auto">
            <a:xfrm>
              <a:off x="318" y="2447"/>
              <a:ext cx="167" cy="374"/>
              <a:chOff x="3393" y="2240"/>
              <a:chExt cx="332" cy="964"/>
            </a:xfrm>
          </p:grpSpPr>
          <p:sp>
            <p:nvSpPr>
              <p:cNvPr id="16442" name="Freeform 35"/>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6443" name="Freeform 36"/>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25" name="Group 37"/>
            <p:cNvGrpSpPr>
              <a:grpSpLocks/>
            </p:cNvGrpSpPr>
            <p:nvPr/>
          </p:nvGrpSpPr>
          <p:grpSpPr bwMode="auto">
            <a:xfrm>
              <a:off x="384" y="2640"/>
              <a:ext cx="1252" cy="0"/>
              <a:chOff x="403" y="2686"/>
              <a:chExt cx="1252" cy="0"/>
            </a:xfrm>
          </p:grpSpPr>
          <p:sp>
            <p:nvSpPr>
              <p:cNvPr id="16438" name="Line 38"/>
              <p:cNvSpPr>
                <a:spLocks noChangeAspect="1" noChangeShapeType="1"/>
              </p:cNvSpPr>
              <p:nvPr/>
            </p:nvSpPr>
            <p:spPr bwMode="auto">
              <a:xfrm>
                <a:off x="403"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9" name="Line 39"/>
              <p:cNvSpPr>
                <a:spLocks noChangeAspect="1" noChangeShapeType="1"/>
              </p:cNvSpPr>
              <p:nvPr/>
            </p:nvSpPr>
            <p:spPr bwMode="auto">
              <a:xfrm>
                <a:off x="716"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0" name="Line 40"/>
              <p:cNvSpPr>
                <a:spLocks noChangeAspect="1" noChangeShapeType="1"/>
              </p:cNvSpPr>
              <p:nvPr/>
            </p:nvSpPr>
            <p:spPr bwMode="auto">
              <a:xfrm>
                <a:off x="1029"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1" name="Line 41"/>
              <p:cNvSpPr>
                <a:spLocks noChangeAspect="1" noChangeShapeType="1"/>
              </p:cNvSpPr>
              <p:nvPr/>
            </p:nvSpPr>
            <p:spPr bwMode="auto">
              <a:xfrm>
                <a:off x="1342" y="2686"/>
                <a:ext cx="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26" name="Group 42"/>
            <p:cNvGrpSpPr>
              <a:grpSpLocks/>
            </p:cNvGrpSpPr>
            <p:nvPr/>
          </p:nvGrpSpPr>
          <p:grpSpPr bwMode="auto">
            <a:xfrm>
              <a:off x="624" y="2448"/>
              <a:ext cx="167" cy="374"/>
              <a:chOff x="3393" y="2240"/>
              <a:chExt cx="332" cy="964"/>
            </a:xfrm>
          </p:grpSpPr>
          <p:sp>
            <p:nvSpPr>
              <p:cNvPr id="16436" name="Freeform 43"/>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6437" name="Freeform 44"/>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27" name="Group 45"/>
            <p:cNvGrpSpPr>
              <a:grpSpLocks/>
            </p:cNvGrpSpPr>
            <p:nvPr/>
          </p:nvGrpSpPr>
          <p:grpSpPr bwMode="auto">
            <a:xfrm>
              <a:off x="935" y="2447"/>
              <a:ext cx="167" cy="374"/>
              <a:chOff x="3393" y="2240"/>
              <a:chExt cx="332" cy="964"/>
            </a:xfrm>
          </p:grpSpPr>
          <p:sp>
            <p:nvSpPr>
              <p:cNvPr id="16434" name="Freeform 46"/>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6435" name="Freeform 47"/>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28" name="Group 48"/>
            <p:cNvGrpSpPr>
              <a:grpSpLocks/>
            </p:cNvGrpSpPr>
            <p:nvPr/>
          </p:nvGrpSpPr>
          <p:grpSpPr bwMode="auto">
            <a:xfrm>
              <a:off x="1243" y="2448"/>
              <a:ext cx="167" cy="374"/>
              <a:chOff x="3393" y="2240"/>
              <a:chExt cx="332" cy="964"/>
            </a:xfrm>
          </p:grpSpPr>
          <p:sp>
            <p:nvSpPr>
              <p:cNvPr id="16432" name="Freeform 49"/>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6433" name="Freeform 50"/>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29" name="Group 51"/>
            <p:cNvGrpSpPr>
              <a:grpSpLocks/>
            </p:cNvGrpSpPr>
            <p:nvPr/>
          </p:nvGrpSpPr>
          <p:grpSpPr bwMode="auto">
            <a:xfrm>
              <a:off x="1557" y="2447"/>
              <a:ext cx="167" cy="374"/>
              <a:chOff x="3393" y="2240"/>
              <a:chExt cx="332" cy="964"/>
            </a:xfrm>
          </p:grpSpPr>
          <p:sp>
            <p:nvSpPr>
              <p:cNvPr id="16430" name="Freeform 52"/>
              <p:cNvSpPr>
                <a:spLocks/>
              </p:cNvSpPr>
              <p:nvPr/>
            </p:nvSpPr>
            <p:spPr bwMode="auto">
              <a:xfrm>
                <a:off x="3393" y="2240"/>
                <a:ext cx="332" cy="482"/>
              </a:xfrm>
              <a:custGeom>
                <a:avLst/>
                <a:gdLst>
                  <a:gd name="T0" fmla="*/ 165 w 332"/>
                  <a:gd name="T1" fmla="*/ 0 h 482"/>
                  <a:gd name="T2" fmla="*/ 147 w 332"/>
                  <a:gd name="T3" fmla="*/ 2 h 482"/>
                  <a:gd name="T4" fmla="*/ 129 w 332"/>
                  <a:gd name="T5" fmla="*/ 6 h 482"/>
                  <a:gd name="T6" fmla="*/ 111 w 332"/>
                  <a:gd name="T7" fmla="*/ 8 h 482"/>
                  <a:gd name="T8" fmla="*/ 90 w 332"/>
                  <a:gd name="T9" fmla="*/ 14 h 482"/>
                  <a:gd name="T10" fmla="*/ 72 w 332"/>
                  <a:gd name="T11" fmla="*/ 24 h 482"/>
                  <a:gd name="T12" fmla="*/ 64 w 332"/>
                  <a:gd name="T13" fmla="*/ 32 h 482"/>
                  <a:gd name="T14" fmla="*/ 48 w 332"/>
                  <a:gd name="T15" fmla="*/ 46 h 482"/>
                  <a:gd name="T16" fmla="*/ 38 w 332"/>
                  <a:gd name="T17" fmla="*/ 58 h 482"/>
                  <a:gd name="T18" fmla="*/ 28 w 332"/>
                  <a:gd name="T19" fmla="*/ 71 h 482"/>
                  <a:gd name="T20" fmla="*/ 18 w 332"/>
                  <a:gd name="T21" fmla="*/ 89 h 482"/>
                  <a:gd name="T22" fmla="*/ 10 w 332"/>
                  <a:gd name="T23" fmla="*/ 109 h 482"/>
                  <a:gd name="T24" fmla="*/ 4 w 332"/>
                  <a:gd name="T25" fmla="*/ 125 h 482"/>
                  <a:gd name="T26" fmla="*/ 0 w 332"/>
                  <a:gd name="T27" fmla="*/ 141 h 482"/>
                  <a:gd name="T28" fmla="*/ 0 w 332"/>
                  <a:gd name="T29" fmla="*/ 161 h 482"/>
                  <a:gd name="T30" fmla="*/ 0 w 332"/>
                  <a:gd name="T31" fmla="*/ 179 h 482"/>
                  <a:gd name="T32" fmla="*/ 0 w 332"/>
                  <a:gd name="T33" fmla="*/ 193 h 482"/>
                  <a:gd name="T34" fmla="*/ 4 w 332"/>
                  <a:gd name="T35" fmla="*/ 213 h 482"/>
                  <a:gd name="T36" fmla="*/ 6 w 332"/>
                  <a:gd name="T37" fmla="*/ 231 h 482"/>
                  <a:gd name="T38" fmla="*/ 14 w 332"/>
                  <a:gd name="T39" fmla="*/ 247 h 482"/>
                  <a:gd name="T40" fmla="*/ 20 w 332"/>
                  <a:gd name="T41" fmla="*/ 267 h 482"/>
                  <a:gd name="T42" fmla="*/ 28 w 332"/>
                  <a:gd name="T43" fmla="*/ 285 h 482"/>
                  <a:gd name="T44" fmla="*/ 38 w 332"/>
                  <a:gd name="T45" fmla="*/ 301 h 482"/>
                  <a:gd name="T46" fmla="*/ 48 w 332"/>
                  <a:gd name="T47" fmla="*/ 329 h 482"/>
                  <a:gd name="T48" fmla="*/ 64 w 332"/>
                  <a:gd name="T49" fmla="*/ 356 h 482"/>
                  <a:gd name="T50" fmla="*/ 82 w 332"/>
                  <a:gd name="T51" fmla="*/ 380 h 482"/>
                  <a:gd name="T52" fmla="*/ 100 w 332"/>
                  <a:gd name="T53" fmla="*/ 406 h 482"/>
                  <a:gd name="T54" fmla="*/ 121 w 332"/>
                  <a:gd name="T55" fmla="*/ 426 h 482"/>
                  <a:gd name="T56" fmla="*/ 137 w 332"/>
                  <a:gd name="T57" fmla="*/ 450 h 482"/>
                  <a:gd name="T58" fmla="*/ 153 w 332"/>
                  <a:gd name="T59" fmla="*/ 470 h 482"/>
                  <a:gd name="T60" fmla="*/ 165 w 332"/>
                  <a:gd name="T61" fmla="*/ 482 h 482"/>
                  <a:gd name="T62" fmla="*/ 177 w 332"/>
                  <a:gd name="T63" fmla="*/ 470 h 482"/>
                  <a:gd name="T64" fmla="*/ 191 w 332"/>
                  <a:gd name="T65" fmla="*/ 450 h 482"/>
                  <a:gd name="T66" fmla="*/ 209 w 332"/>
                  <a:gd name="T67" fmla="*/ 426 h 482"/>
                  <a:gd name="T68" fmla="*/ 231 w 332"/>
                  <a:gd name="T69" fmla="*/ 406 h 482"/>
                  <a:gd name="T70" fmla="*/ 248 w 332"/>
                  <a:gd name="T71" fmla="*/ 380 h 482"/>
                  <a:gd name="T72" fmla="*/ 266 w 332"/>
                  <a:gd name="T73" fmla="*/ 356 h 482"/>
                  <a:gd name="T74" fmla="*/ 280 w 332"/>
                  <a:gd name="T75" fmla="*/ 329 h 482"/>
                  <a:gd name="T76" fmla="*/ 294 w 332"/>
                  <a:gd name="T77" fmla="*/ 301 h 482"/>
                  <a:gd name="T78" fmla="*/ 304 w 332"/>
                  <a:gd name="T79" fmla="*/ 285 h 482"/>
                  <a:gd name="T80" fmla="*/ 310 w 332"/>
                  <a:gd name="T81" fmla="*/ 267 h 482"/>
                  <a:gd name="T82" fmla="*/ 316 w 332"/>
                  <a:gd name="T83" fmla="*/ 247 h 482"/>
                  <a:gd name="T84" fmla="*/ 324 w 332"/>
                  <a:gd name="T85" fmla="*/ 231 h 482"/>
                  <a:gd name="T86" fmla="*/ 326 w 332"/>
                  <a:gd name="T87" fmla="*/ 213 h 482"/>
                  <a:gd name="T88" fmla="*/ 332 w 332"/>
                  <a:gd name="T89" fmla="*/ 193 h 482"/>
                  <a:gd name="T90" fmla="*/ 332 w 332"/>
                  <a:gd name="T91" fmla="*/ 179 h 482"/>
                  <a:gd name="T92" fmla="*/ 332 w 332"/>
                  <a:gd name="T93" fmla="*/ 161 h 482"/>
                  <a:gd name="T94" fmla="*/ 330 w 332"/>
                  <a:gd name="T95" fmla="*/ 141 h 482"/>
                  <a:gd name="T96" fmla="*/ 326 w 332"/>
                  <a:gd name="T97" fmla="*/ 125 h 482"/>
                  <a:gd name="T98" fmla="*/ 322 w 332"/>
                  <a:gd name="T99" fmla="*/ 109 h 482"/>
                  <a:gd name="T100" fmla="*/ 312 w 332"/>
                  <a:gd name="T101" fmla="*/ 89 h 482"/>
                  <a:gd name="T102" fmla="*/ 304 w 332"/>
                  <a:gd name="T103" fmla="*/ 71 h 482"/>
                  <a:gd name="T104" fmla="*/ 294 w 332"/>
                  <a:gd name="T105" fmla="*/ 58 h 482"/>
                  <a:gd name="T106" fmla="*/ 282 w 332"/>
                  <a:gd name="T107" fmla="*/ 46 h 482"/>
                  <a:gd name="T108" fmla="*/ 266 w 332"/>
                  <a:gd name="T109" fmla="*/ 32 h 482"/>
                  <a:gd name="T110" fmla="*/ 258 w 332"/>
                  <a:gd name="T111" fmla="*/ 24 h 482"/>
                  <a:gd name="T112" fmla="*/ 240 w 332"/>
                  <a:gd name="T113" fmla="*/ 14 h 482"/>
                  <a:gd name="T114" fmla="*/ 219 w 332"/>
                  <a:gd name="T115" fmla="*/ 8 h 482"/>
                  <a:gd name="T116" fmla="*/ 201 w 332"/>
                  <a:gd name="T117" fmla="*/ 6 h 482"/>
                  <a:gd name="T118" fmla="*/ 181 w 332"/>
                  <a:gd name="T119" fmla="*/ 2 h 482"/>
                  <a:gd name="T120" fmla="*/ 165 w 332"/>
                  <a:gd name="T121" fmla="*/ 0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2"/>
                  <a:gd name="T185" fmla="*/ 332 w 332"/>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2">
                    <a:moveTo>
                      <a:pt x="165" y="0"/>
                    </a:moveTo>
                    <a:lnTo>
                      <a:pt x="147" y="2"/>
                    </a:lnTo>
                    <a:lnTo>
                      <a:pt x="129" y="6"/>
                    </a:lnTo>
                    <a:lnTo>
                      <a:pt x="111" y="8"/>
                    </a:lnTo>
                    <a:lnTo>
                      <a:pt x="90" y="14"/>
                    </a:lnTo>
                    <a:lnTo>
                      <a:pt x="72" y="24"/>
                    </a:lnTo>
                    <a:lnTo>
                      <a:pt x="64" y="32"/>
                    </a:lnTo>
                    <a:lnTo>
                      <a:pt x="48" y="46"/>
                    </a:lnTo>
                    <a:lnTo>
                      <a:pt x="38" y="58"/>
                    </a:lnTo>
                    <a:lnTo>
                      <a:pt x="28" y="71"/>
                    </a:lnTo>
                    <a:lnTo>
                      <a:pt x="18" y="89"/>
                    </a:lnTo>
                    <a:lnTo>
                      <a:pt x="10" y="109"/>
                    </a:lnTo>
                    <a:lnTo>
                      <a:pt x="4" y="125"/>
                    </a:lnTo>
                    <a:lnTo>
                      <a:pt x="0" y="141"/>
                    </a:lnTo>
                    <a:lnTo>
                      <a:pt x="0" y="161"/>
                    </a:lnTo>
                    <a:lnTo>
                      <a:pt x="0" y="179"/>
                    </a:lnTo>
                    <a:lnTo>
                      <a:pt x="0" y="193"/>
                    </a:lnTo>
                    <a:lnTo>
                      <a:pt x="4" y="213"/>
                    </a:lnTo>
                    <a:lnTo>
                      <a:pt x="6" y="231"/>
                    </a:lnTo>
                    <a:lnTo>
                      <a:pt x="14" y="247"/>
                    </a:lnTo>
                    <a:lnTo>
                      <a:pt x="20" y="267"/>
                    </a:lnTo>
                    <a:lnTo>
                      <a:pt x="28" y="285"/>
                    </a:lnTo>
                    <a:lnTo>
                      <a:pt x="38" y="301"/>
                    </a:lnTo>
                    <a:lnTo>
                      <a:pt x="48" y="329"/>
                    </a:lnTo>
                    <a:lnTo>
                      <a:pt x="64" y="356"/>
                    </a:lnTo>
                    <a:lnTo>
                      <a:pt x="82" y="380"/>
                    </a:lnTo>
                    <a:lnTo>
                      <a:pt x="100" y="406"/>
                    </a:lnTo>
                    <a:lnTo>
                      <a:pt x="121" y="426"/>
                    </a:lnTo>
                    <a:lnTo>
                      <a:pt x="137" y="450"/>
                    </a:lnTo>
                    <a:lnTo>
                      <a:pt x="153" y="470"/>
                    </a:lnTo>
                    <a:lnTo>
                      <a:pt x="165" y="482"/>
                    </a:lnTo>
                    <a:lnTo>
                      <a:pt x="177" y="470"/>
                    </a:lnTo>
                    <a:lnTo>
                      <a:pt x="191" y="450"/>
                    </a:lnTo>
                    <a:lnTo>
                      <a:pt x="209" y="426"/>
                    </a:lnTo>
                    <a:lnTo>
                      <a:pt x="231" y="406"/>
                    </a:lnTo>
                    <a:lnTo>
                      <a:pt x="248" y="380"/>
                    </a:lnTo>
                    <a:lnTo>
                      <a:pt x="266" y="356"/>
                    </a:lnTo>
                    <a:lnTo>
                      <a:pt x="280" y="329"/>
                    </a:lnTo>
                    <a:lnTo>
                      <a:pt x="294" y="301"/>
                    </a:lnTo>
                    <a:lnTo>
                      <a:pt x="304" y="285"/>
                    </a:lnTo>
                    <a:lnTo>
                      <a:pt x="310" y="267"/>
                    </a:lnTo>
                    <a:lnTo>
                      <a:pt x="316" y="247"/>
                    </a:lnTo>
                    <a:lnTo>
                      <a:pt x="324" y="231"/>
                    </a:lnTo>
                    <a:lnTo>
                      <a:pt x="326" y="213"/>
                    </a:lnTo>
                    <a:lnTo>
                      <a:pt x="332" y="193"/>
                    </a:lnTo>
                    <a:lnTo>
                      <a:pt x="332" y="179"/>
                    </a:lnTo>
                    <a:lnTo>
                      <a:pt x="332" y="161"/>
                    </a:lnTo>
                    <a:lnTo>
                      <a:pt x="330" y="141"/>
                    </a:lnTo>
                    <a:lnTo>
                      <a:pt x="326" y="125"/>
                    </a:lnTo>
                    <a:lnTo>
                      <a:pt x="322" y="109"/>
                    </a:lnTo>
                    <a:lnTo>
                      <a:pt x="312" y="89"/>
                    </a:lnTo>
                    <a:lnTo>
                      <a:pt x="304" y="71"/>
                    </a:lnTo>
                    <a:lnTo>
                      <a:pt x="294" y="58"/>
                    </a:lnTo>
                    <a:lnTo>
                      <a:pt x="282" y="46"/>
                    </a:lnTo>
                    <a:lnTo>
                      <a:pt x="266" y="32"/>
                    </a:lnTo>
                    <a:lnTo>
                      <a:pt x="258" y="24"/>
                    </a:lnTo>
                    <a:lnTo>
                      <a:pt x="240" y="14"/>
                    </a:lnTo>
                    <a:lnTo>
                      <a:pt x="219" y="8"/>
                    </a:lnTo>
                    <a:lnTo>
                      <a:pt x="201" y="6"/>
                    </a:lnTo>
                    <a:lnTo>
                      <a:pt x="181" y="2"/>
                    </a:lnTo>
                    <a:lnTo>
                      <a:pt x="165" y="0"/>
                    </a:lnTo>
                    <a:close/>
                  </a:path>
                </a:pathLst>
              </a:custGeom>
              <a:solidFill>
                <a:srgbClr val="969696"/>
              </a:solidFill>
              <a:ln w="28575">
                <a:solidFill>
                  <a:srgbClr val="000000"/>
                </a:solidFill>
                <a:round/>
                <a:headEnd/>
                <a:tailEnd/>
              </a:ln>
            </p:spPr>
            <p:txBody>
              <a:bodyPr/>
              <a:lstStyle/>
              <a:p>
                <a:endParaRPr lang="en-US"/>
              </a:p>
            </p:txBody>
          </p:sp>
          <p:sp>
            <p:nvSpPr>
              <p:cNvPr id="16431" name="Freeform 53"/>
              <p:cNvSpPr>
                <a:spLocks/>
              </p:cNvSpPr>
              <p:nvPr/>
            </p:nvSpPr>
            <p:spPr bwMode="auto">
              <a:xfrm>
                <a:off x="3393" y="2724"/>
                <a:ext cx="332" cy="480"/>
              </a:xfrm>
              <a:custGeom>
                <a:avLst/>
                <a:gdLst>
                  <a:gd name="T0" fmla="*/ 165 w 332"/>
                  <a:gd name="T1" fmla="*/ 480 h 480"/>
                  <a:gd name="T2" fmla="*/ 147 w 332"/>
                  <a:gd name="T3" fmla="*/ 480 h 480"/>
                  <a:gd name="T4" fmla="*/ 129 w 332"/>
                  <a:gd name="T5" fmla="*/ 474 h 480"/>
                  <a:gd name="T6" fmla="*/ 111 w 332"/>
                  <a:gd name="T7" fmla="*/ 470 h 480"/>
                  <a:gd name="T8" fmla="*/ 90 w 332"/>
                  <a:gd name="T9" fmla="*/ 466 h 480"/>
                  <a:gd name="T10" fmla="*/ 72 w 332"/>
                  <a:gd name="T11" fmla="*/ 458 h 480"/>
                  <a:gd name="T12" fmla="*/ 64 w 332"/>
                  <a:gd name="T13" fmla="*/ 448 h 480"/>
                  <a:gd name="T14" fmla="*/ 48 w 332"/>
                  <a:gd name="T15" fmla="*/ 433 h 480"/>
                  <a:gd name="T16" fmla="*/ 38 w 332"/>
                  <a:gd name="T17" fmla="*/ 423 h 480"/>
                  <a:gd name="T18" fmla="*/ 28 w 332"/>
                  <a:gd name="T19" fmla="*/ 409 h 480"/>
                  <a:gd name="T20" fmla="*/ 18 w 332"/>
                  <a:gd name="T21" fmla="*/ 389 h 480"/>
                  <a:gd name="T22" fmla="*/ 10 w 332"/>
                  <a:gd name="T23" fmla="*/ 373 h 480"/>
                  <a:gd name="T24" fmla="*/ 4 w 332"/>
                  <a:gd name="T25" fmla="*/ 355 h 480"/>
                  <a:gd name="T26" fmla="*/ 0 w 332"/>
                  <a:gd name="T27" fmla="*/ 337 h 480"/>
                  <a:gd name="T28" fmla="*/ 0 w 332"/>
                  <a:gd name="T29" fmla="*/ 319 h 480"/>
                  <a:gd name="T30" fmla="*/ 0 w 332"/>
                  <a:gd name="T31" fmla="*/ 301 h 480"/>
                  <a:gd name="T32" fmla="*/ 0 w 332"/>
                  <a:gd name="T33" fmla="*/ 285 h 480"/>
                  <a:gd name="T34" fmla="*/ 4 w 332"/>
                  <a:gd name="T35" fmla="*/ 267 h 480"/>
                  <a:gd name="T36" fmla="*/ 6 w 332"/>
                  <a:gd name="T37" fmla="*/ 249 h 480"/>
                  <a:gd name="T38" fmla="*/ 14 w 332"/>
                  <a:gd name="T39" fmla="*/ 231 h 480"/>
                  <a:gd name="T40" fmla="*/ 20 w 332"/>
                  <a:gd name="T41" fmla="*/ 213 h 480"/>
                  <a:gd name="T42" fmla="*/ 28 w 332"/>
                  <a:gd name="T43" fmla="*/ 197 h 480"/>
                  <a:gd name="T44" fmla="*/ 38 w 332"/>
                  <a:gd name="T45" fmla="*/ 179 h 480"/>
                  <a:gd name="T46" fmla="*/ 48 w 332"/>
                  <a:gd name="T47" fmla="*/ 153 h 480"/>
                  <a:gd name="T48" fmla="*/ 64 w 332"/>
                  <a:gd name="T49" fmla="*/ 126 h 480"/>
                  <a:gd name="T50" fmla="*/ 82 w 332"/>
                  <a:gd name="T51" fmla="*/ 100 h 480"/>
                  <a:gd name="T52" fmla="*/ 100 w 332"/>
                  <a:gd name="T53" fmla="*/ 74 h 480"/>
                  <a:gd name="T54" fmla="*/ 121 w 332"/>
                  <a:gd name="T55" fmla="*/ 52 h 480"/>
                  <a:gd name="T56" fmla="*/ 137 w 332"/>
                  <a:gd name="T57" fmla="*/ 30 h 480"/>
                  <a:gd name="T58" fmla="*/ 153 w 332"/>
                  <a:gd name="T59" fmla="*/ 12 h 480"/>
                  <a:gd name="T60" fmla="*/ 165 w 332"/>
                  <a:gd name="T61" fmla="*/ 0 h 480"/>
                  <a:gd name="T62" fmla="*/ 177 w 332"/>
                  <a:gd name="T63" fmla="*/ 12 h 480"/>
                  <a:gd name="T64" fmla="*/ 191 w 332"/>
                  <a:gd name="T65" fmla="*/ 30 h 480"/>
                  <a:gd name="T66" fmla="*/ 209 w 332"/>
                  <a:gd name="T67" fmla="*/ 52 h 480"/>
                  <a:gd name="T68" fmla="*/ 231 w 332"/>
                  <a:gd name="T69" fmla="*/ 74 h 480"/>
                  <a:gd name="T70" fmla="*/ 248 w 332"/>
                  <a:gd name="T71" fmla="*/ 100 h 480"/>
                  <a:gd name="T72" fmla="*/ 266 w 332"/>
                  <a:gd name="T73" fmla="*/ 126 h 480"/>
                  <a:gd name="T74" fmla="*/ 280 w 332"/>
                  <a:gd name="T75" fmla="*/ 153 h 480"/>
                  <a:gd name="T76" fmla="*/ 294 w 332"/>
                  <a:gd name="T77" fmla="*/ 179 h 480"/>
                  <a:gd name="T78" fmla="*/ 304 w 332"/>
                  <a:gd name="T79" fmla="*/ 197 h 480"/>
                  <a:gd name="T80" fmla="*/ 310 w 332"/>
                  <a:gd name="T81" fmla="*/ 213 h 480"/>
                  <a:gd name="T82" fmla="*/ 316 w 332"/>
                  <a:gd name="T83" fmla="*/ 231 h 480"/>
                  <a:gd name="T84" fmla="*/ 324 w 332"/>
                  <a:gd name="T85" fmla="*/ 249 h 480"/>
                  <a:gd name="T86" fmla="*/ 326 w 332"/>
                  <a:gd name="T87" fmla="*/ 267 h 480"/>
                  <a:gd name="T88" fmla="*/ 332 w 332"/>
                  <a:gd name="T89" fmla="*/ 285 h 480"/>
                  <a:gd name="T90" fmla="*/ 332 w 332"/>
                  <a:gd name="T91" fmla="*/ 301 h 480"/>
                  <a:gd name="T92" fmla="*/ 332 w 332"/>
                  <a:gd name="T93" fmla="*/ 319 h 480"/>
                  <a:gd name="T94" fmla="*/ 330 w 332"/>
                  <a:gd name="T95" fmla="*/ 337 h 480"/>
                  <a:gd name="T96" fmla="*/ 326 w 332"/>
                  <a:gd name="T97" fmla="*/ 355 h 480"/>
                  <a:gd name="T98" fmla="*/ 322 w 332"/>
                  <a:gd name="T99" fmla="*/ 373 h 480"/>
                  <a:gd name="T100" fmla="*/ 312 w 332"/>
                  <a:gd name="T101" fmla="*/ 389 h 480"/>
                  <a:gd name="T102" fmla="*/ 304 w 332"/>
                  <a:gd name="T103" fmla="*/ 409 h 480"/>
                  <a:gd name="T104" fmla="*/ 294 w 332"/>
                  <a:gd name="T105" fmla="*/ 423 h 480"/>
                  <a:gd name="T106" fmla="*/ 282 w 332"/>
                  <a:gd name="T107" fmla="*/ 433 h 480"/>
                  <a:gd name="T108" fmla="*/ 266 w 332"/>
                  <a:gd name="T109" fmla="*/ 448 h 480"/>
                  <a:gd name="T110" fmla="*/ 258 w 332"/>
                  <a:gd name="T111" fmla="*/ 458 h 480"/>
                  <a:gd name="T112" fmla="*/ 240 w 332"/>
                  <a:gd name="T113" fmla="*/ 466 h 480"/>
                  <a:gd name="T114" fmla="*/ 219 w 332"/>
                  <a:gd name="T115" fmla="*/ 470 h 480"/>
                  <a:gd name="T116" fmla="*/ 201 w 332"/>
                  <a:gd name="T117" fmla="*/ 474 h 480"/>
                  <a:gd name="T118" fmla="*/ 181 w 332"/>
                  <a:gd name="T119" fmla="*/ 480 h 480"/>
                  <a:gd name="T120" fmla="*/ 165 w 332"/>
                  <a:gd name="T121" fmla="*/ 480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480"/>
                  <a:gd name="T185" fmla="*/ 332 w 332"/>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480">
                    <a:moveTo>
                      <a:pt x="165" y="480"/>
                    </a:moveTo>
                    <a:lnTo>
                      <a:pt x="147" y="480"/>
                    </a:lnTo>
                    <a:lnTo>
                      <a:pt x="129" y="474"/>
                    </a:lnTo>
                    <a:lnTo>
                      <a:pt x="111" y="470"/>
                    </a:lnTo>
                    <a:lnTo>
                      <a:pt x="90" y="466"/>
                    </a:lnTo>
                    <a:lnTo>
                      <a:pt x="72" y="458"/>
                    </a:lnTo>
                    <a:lnTo>
                      <a:pt x="64" y="448"/>
                    </a:lnTo>
                    <a:lnTo>
                      <a:pt x="48" y="433"/>
                    </a:lnTo>
                    <a:lnTo>
                      <a:pt x="38" y="423"/>
                    </a:lnTo>
                    <a:lnTo>
                      <a:pt x="28" y="409"/>
                    </a:lnTo>
                    <a:lnTo>
                      <a:pt x="18" y="389"/>
                    </a:lnTo>
                    <a:lnTo>
                      <a:pt x="10" y="373"/>
                    </a:lnTo>
                    <a:lnTo>
                      <a:pt x="4" y="355"/>
                    </a:lnTo>
                    <a:lnTo>
                      <a:pt x="0" y="337"/>
                    </a:lnTo>
                    <a:lnTo>
                      <a:pt x="0" y="319"/>
                    </a:lnTo>
                    <a:lnTo>
                      <a:pt x="0" y="301"/>
                    </a:lnTo>
                    <a:lnTo>
                      <a:pt x="0" y="285"/>
                    </a:lnTo>
                    <a:lnTo>
                      <a:pt x="4" y="267"/>
                    </a:lnTo>
                    <a:lnTo>
                      <a:pt x="6" y="249"/>
                    </a:lnTo>
                    <a:lnTo>
                      <a:pt x="14" y="231"/>
                    </a:lnTo>
                    <a:lnTo>
                      <a:pt x="20" y="213"/>
                    </a:lnTo>
                    <a:lnTo>
                      <a:pt x="28" y="197"/>
                    </a:lnTo>
                    <a:lnTo>
                      <a:pt x="38" y="179"/>
                    </a:lnTo>
                    <a:lnTo>
                      <a:pt x="48" y="153"/>
                    </a:lnTo>
                    <a:lnTo>
                      <a:pt x="64" y="126"/>
                    </a:lnTo>
                    <a:lnTo>
                      <a:pt x="82" y="100"/>
                    </a:lnTo>
                    <a:lnTo>
                      <a:pt x="100" y="74"/>
                    </a:lnTo>
                    <a:lnTo>
                      <a:pt x="121" y="52"/>
                    </a:lnTo>
                    <a:lnTo>
                      <a:pt x="137" y="30"/>
                    </a:lnTo>
                    <a:lnTo>
                      <a:pt x="153" y="12"/>
                    </a:lnTo>
                    <a:lnTo>
                      <a:pt x="165" y="0"/>
                    </a:lnTo>
                    <a:lnTo>
                      <a:pt x="177" y="12"/>
                    </a:lnTo>
                    <a:lnTo>
                      <a:pt x="191" y="30"/>
                    </a:lnTo>
                    <a:lnTo>
                      <a:pt x="209" y="52"/>
                    </a:lnTo>
                    <a:lnTo>
                      <a:pt x="231" y="74"/>
                    </a:lnTo>
                    <a:lnTo>
                      <a:pt x="248" y="100"/>
                    </a:lnTo>
                    <a:lnTo>
                      <a:pt x="266" y="126"/>
                    </a:lnTo>
                    <a:lnTo>
                      <a:pt x="280" y="153"/>
                    </a:lnTo>
                    <a:lnTo>
                      <a:pt x="294" y="179"/>
                    </a:lnTo>
                    <a:lnTo>
                      <a:pt x="304" y="197"/>
                    </a:lnTo>
                    <a:lnTo>
                      <a:pt x="310" y="213"/>
                    </a:lnTo>
                    <a:lnTo>
                      <a:pt x="316" y="231"/>
                    </a:lnTo>
                    <a:lnTo>
                      <a:pt x="324" y="249"/>
                    </a:lnTo>
                    <a:lnTo>
                      <a:pt x="326" y="267"/>
                    </a:lnTo>
                    <a:lnTo>
                      <a:pt x="332" y="285"/>
                    </a:lnTo>
                    <a:lnTo>
                      <a:pt x="332" y="301"/>
                    </a:lnTo>
                    <a:lnTo>
                      <a:pt x="332" y="319"/>
                    </a:lnTo>
                    <a:lnTo>
                      <a:pt x="330" y="337"/>
                    </a:lnTo>
                    <a:lnTo>
                      <a:pt x="326" y="355"/>
                    </a:lnTo>
                    <a:lnTo>
                      <a:pt x="322" y="373"/>
                    </a:lnTo>
                    <a:lnTo>
                      <a:pt x="312" y="389"/>
                    </a:lnTo>
                    <a:lnTo>
                      <a:pt x="304" y="409"/>
                    </a:lnTo>
                    <a:lnTo>
                      <a:pt x="294" y="423"/>
                    </a:lnTo>
                    <a:lnTo>
                      <a:pt x="282" y="433"/>
                    </a:lnTo>
                    <a:lnTo>
                      <a:pt x="266" y="448"/>
                    </a:lnTo>
                    <a:lnTo>
                      <a:pt x="258" y="458"/>
                    </a:lnTo>
                    <a:lnTo>
                      <a:pt x="240" y="466"/>
                    </a:lnTo>
                    <a:lnTo>
                      <a:pt x="219" y="470"/>
                    </a:lnTo>
                    <a:lnTo>
                      <a:pt x="201" y="474"/>
                    </a:lnTo>
                    <a:lnTo>
                      <a:pt x="181" y="480"/>
                    </a:lnTo>
                    <a:lnTo>
                      <a:pt x="165" y="48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6399" name="Group 54"/>
          <p:cNvGrpSpPr>
            <a:grpSpLocks/>
          </p:cNvGrpSpPr>
          <p:nvPr/>
        </p:nvGrpSpPr>
        <p:grpSpPr bwMode="auto">
          <a:xfrm>
            <a:off x="284163" y="1635125"/>
            <a:ext cx="2787650" cy="276225"/>
            <a:chOff x="115" y="1295"/>
            <a:chExt cx="1756" cy="174"/>
          </a:xfrm>
        </p:grpSpPr>
        <p:grpSp>
          <p:nvGrpSpPr>
            <p:cNvPr id="16409" name="Group 55"/>
            <p:cNvGrpSpPr>
              <a:grpSpLocks/>
            </p:cNvGrpSpPr>
            <p:nvPr/>
          </p:nvGrpSpPr>
          <p:grpSpPr bwMode="auto">
            <a:xfrm>
              <a:off x="115" y="1296"/>
              <a:ext cx="374" cy="168"/>
              <a:chOff x="192" y="1104"/>
              <a:chExt cx="420" cy="168"/>
            </a:xfrm>
          </p:grpSpPr>
          <p:sp>
            <p:nvSpPr>
              <p:cNvPr id="16422" name="Freeform 56"/>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6423" name="Freeform 57"/>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6410" name="Group 58"/>
            <p:cNvGrpSpPr>
              <a:grpSpLocks/>
            </p:cNvGrpSpPr>
            <p:nvPr/>
          </p:nvGrpSpPr>
          <p:grpSpPr bwMode="auto">
            <a:xfrm>
              <a:off x="460" y="1296"/>
              <a:ext cx="374" cy="168"/>
              <a:chOff x="192" y="1104"/>
              <a:chExt cx="420" cy="168"/>
            </a:xfrm>
          </p:grpSpPr>
          <p:sp>
            <p:nvSpPr>
              <p:cNvPr id="16420" name="Freeform 59"/>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6421" name="Freeform 60"/>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6411" name="Group 61"/>
            <p:cNvGrpSpPr>
              <a:grpSpLocks/>
            </p:cNvGrpSpPr>
            <p:nvPr/>
          </p:nvGrpSpPr>
          <p:grpSpPr bwMode="auto">
            <a:xfrm>
              <a:off x="806" y="1301"/>
              <a:ext cx="374" cy="168"/>
              <a:chOff x="192" y="1104"/>
              <a:chExt cx="420" cy="168"/>
            </a:xfrm>
          </p:grpSpPr>
          <p:sp>
            <p:nvSpPr>
              <p:cNvPr id="16418" name="Freeform 62"/>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6419" name="Freeform 63"/>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6412" name="Group 64"/>
            <p:cNvGrpSpPr>
              <a:grpSpLocks/>
            </p:cNvGrpSpPr>
            <p:nvPr/>
          </p:nvGrpSpPr>
          <p:grpSpPr bwMode="auto">
            <a:xfrm>
              <a:off x="1151" y="1295"/>
              <a:ext cx="374" cy="168"/>
              <a:chOff x="192" y="1104"/>
              <a:chExt cx="420" cy="168"/>
            </a:xfrm>
          </p:grpSpPr>
          <p:sp>
            <p:nvSpPr>
              <p:cNvPr id="16416" name="Freeform 65"/>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6417" name="Freeform 66"/>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nvGrpSpPr>
            <p:cNvPr id="16413" name="Group 67"/>
            <p:cNvGrpSpPr>
              <a:grpSpLocks/>
            </p:cNvGrpSpPr>
            <p:nvPr/>
          </p:nvGrpSpPr>
          <p:grpSpPr bwMode="auto">
            <a:xfrm>
              <a:off x="1497" y="1295"/>
              <a:ext cx="374" cy="168"/>
              <a:chOff x="192" y="1104"/>
              <a:chExt cx="420" cy="168"/>
            </a:xfrm>
          </p:grpSpPr>
          <p:sp>
            <p:nvSpPr>
              <p:cNvPr id="16414" name="Freeform 68"/>
              <p:cNvSpPr>
                <a:spLocks noChangeAspect="1"/>
              </p:cNvSpPr>
              <p:nvPr/>
            </p:nvSpPr>
            <p:spPr bwMode="auto">
              <a:xfrm>
                <a:off x="402" y="1104"/>
                <a:ext cx="210" cy="162"/>
              </a:xfrm>
              <a:custGeom>
                <a:avLst/>
                <a:gdLst>
                  <a:gd name="T0" fmla="*/ 0 w 482"/>
                  <a:gd name="T1" fmla="*/ 0 h 326"/>
                  <a:gd name="T2" fmla="*/ 0 w 482"/>
                  <a:gd name="T3" fmla="*/ 0 h 326"/>
                  <a:gd name="T4" fmla="*/ 0 w 482"/>
                  <a:gd name="T5" fmla="*/ 0 h 326"/>
                  <a:gd name="T6" fmla="*/ 0 w 482"/>
                  <a:gd name="T7" fmla="*/ 0 h 326"/>
                  <a:gd name="T8" fmla="*/ 0 w 482"/>
                  <a:gd name="T9" fmla="*/ 0 h 326"/>
                  <a:gd name="T10" fmla="*/ 0 w 482"/>
                  <a:gd name="T11" fmla="*/ 0 h 326"/>
                  <a:gd name="T12" fmla="*/ 0 w 482"/>
                  <a:gd name="T13" fmla="*/ 0 h 326"/>
                  <a:gd name="T14" fmla="*/ 0 w 482"/>
                  <a:gd name="T15" fmla="*/ 0 h 326"/>
                  <a:gd name="T16" fmla="*/ 0 w 482"/>
                  <a:gd name="T17" fmla="*/ 0 h 326"/>
                  <a:gd name="T18" fmla="*/ 0 w 482"/>
                  <a:gd name="T19" fmla="*/ 0 h 326"/>
                  <a:gd name="T20" fmla="*/ 0 w 482"/>
                  <a:gd name="T21" fmla="*/ 0 h 326"/>
                  <a:gd name="T22" fmla="*/ 0 w 482"/>
                  <a:gd name="T23" fmla="*/ 0 h 326"/>
                  <a:gd name="T24" fmla="*/ 0 w 482"/>
                  <a:gd name="T25" fmla="*/ 0 h 326"/>
                  <a:gd name="T26" fmla="*/ 0 w 482"/>
                  <a:gd name="T27" fmla="*/ 0 h 326"/>
                  <a:gd name="T28" fmla="*/ 0 w 482"/>
                  <a:gd name="T29" fmla="*/ 0 h 326"/>
                  <a:gd name="T30" fmla="*/ 0 w 482"/>
                  <a:gd name="T31" fmla="*/ 0 h 326"/>
                  <a:gd name="T32" fmla="*/ 0 w 482"/>
                  <a:gd name="T33" fmla="*/ 0 h 326"/>
                  <a:gd name="T34" fmla="*/ 0 w 482"/>
                  <a:gd name="T35" fmla="*/ 0 h 326"/>
                  <a:gd name="T36" fmla="*/ 0 w 482"/>
                  <a:gd name="T37" fmla="*/ 0 h 326"/>
                  <a:gd name="T38" fmla="*/ 0 w 482"/>
                  <a:gd name="T39" fmla="*/ 0 h 326"/>
                  <a:gd name="T40" fmla="*/ 0 w 482"/>
                  <a:gd name="T41" fmla="*/ 0 h 326"/>
                  <a:gd name="T42" fmla="*/ 0 w 482"/>
                  <a:gd name="T43" fmla="*/ 0 h 326"/>
                  <a:gd name="T44" fmla="*/ 0 w 482"/>
                  <a:gd name="T45" fmla="*/ 0 h 326"/>
                  <a:gd name="T46" fmla="*/ 0 w 482"/>
                  <a:gd name="T47" fmla="*/ 0 h 326"/>
                  <a:gd name="T48" fmla="*/ 0 w 482"/>
                  <a:gd name="T49" fmla="*/ 0 h 326"/>
                  <a:gd name="T50" fmla="*/ 0 w 482"/>
                  <a:gd name="T51" fmla="*/ 0 h 326"/>
                  <a:gd name="T52" fmla="*/ 0 w 482"/>
                  <a:gd name="T53" fmla="*/ 0 h 326"/>
                  <a:gd name="T54" fmla="*/ 0 w 482"/>
                  <a:gd name="T55" fmla="*/ 0 h 326"/>
                  <a:gd name="T56" fmla="*/ 0 w 482"/>
                  <a:gd name="T57" fmla="*/ 0 h 326"/>
                  <a:gd name="T58" fmla="*/ 0 w 482"/>
                  <a:gd name="T59" fmla="*/ 0 h 326"/>
                  <a:gd name="T60" fmla="*/ 0 w 482"/>
                  <a:gd name="T61" fmla="*/ 0 h 326"/>
                  <a:gd name="T62" fmla="*/ 0 w 482"/>
                  <a:gd name="T63" fmla="*/ 0 h 326"/>
                  <a:gd name="T64" fmla="*/ 0 w 482"/>
                  <a:gd name="T65" fmla="*/ 0 h 326"/>
                  <a:gd name="T66" fmla="*/ 0 w 482"/>
                  <a:gd name="T67" fmla="*/ 0 h 326"/>
                  <a:gd name="T68" fmla="*/ 0 w 482"/>
                  <a:gd name="T69" fmla="*/ 0 h 326"/>
                  <a:gd name="T70" fmla="*/ 0 w 482"/>
                  <a:gd name="T71" fmla="*/ 0 h 326"/>
                  <a:gd name="T72" fmla="*/ 0 w 482"/>
                  <a:gd name="T73" fmla="*/ 0 h 326"/>
                  <a:gd name="T74" fmla="*/ 0 w 482"/>
                  <a:gd name="T75" fmla="*/ 0 h 326"/>
                  <a:gd name="T76" fmla="*/ 0 w 482"/>
                  <a:gd name="T77" fmla="*/ 0 h 326"/>
                  <a:gd name="T78" fmla="*/ 0 w 482"/>
                  <a:gd name="T79" fmla="*/ 0 h 326"/>
                  <a:gd name="T80" fmla="*/ 0 w 482"/>
                  <a:gd name="T81" fmla="*/ 0 h 326"/>
                  <a:gd name="T82" fmla="*/ 0 w 482"/>
                  <a:gd name="T83" fmla="*/ 0 h 326"/>
                  <a:gd name="T84" fmla="*/ 0 w 482"/>
                  <a:gd name="T85" fmla="*/ 0 h 326"/>
                  <a:gd name="T86" fmla="*/ 0 w 482"/>
                  <a:gd name="T87" fmla="*/ 0 h 326"/>
                  <a:gd name="T88" fmla="*/ 0 w 482"/>
                  <a:gd name="T89" fmla="*/ 0 h 326"/>
                  <a:gd name="T90" fmla="*/ 0 w 482"/>
                  <a:gd name="T91" fmla="*/ 0 h 326"/>
                  <a:gd name="T92" fmla="*/ 0 w 482"/>
                  <a:gd name="T93" fmla="*/ 0 h 326"/>
                  <a:gd name="T94" fmla="*/ 0 w 482"/>
                  <a:gd name="T95" fmla="*/ 0 h 326"/>
                  <a:gd name="T96" fmla="*/ 0 w 482"/>
                  <a:gd name="T97" fmla="*/ 0 h 326"/>
                  <a:gd name="T98" fmla="*/ 0 w 482"/>
                  <a:gd name="T99" fmla="*/ 0 h 326"/>
                  <a:gd name="T100" fmla="*/ 0 w 482"/>
                  <a:gd name="T101" fmla="*/ 0 h 326"/>
                  <a:gd name="T102" fmla="*/ 0 w 482"/>
                  <a:gd name="T103" fmla="*/ 0 h 326"/>
                  <a:gd name="T104" fmla="*/ 0 w 482"/>
                  <a:gd name="T105" fmla="*/ 0 h 326"/>
                  <a:gd name="T106" fmla="*/ 0 w 482"/>
                  <a:gd name="T107" fmla="*/ 0 h 326"/>
                  <a:gd name="T108" fmla="*/ 0 w 482"/>
                  <a:gd name="T109" fmla="*/ 0 h 326"/>
                  <a:gd name="T110" fmla="*/ 0 w 482"/>
                  <a:gd name="T111" fmla="*/ 0 h 326"/>
                  <a:gd name="T112" fmla="*/ 0 w 482"/>
                  <a:gd name="T113" fmla="*/ 0 h 326"/>
                  <a:gd name="T114" fmla="*/ 0 w 482"/>
                  <a:gd name="T115" fmla="*/ 0 h 326"/>
                  <a:gd name="T116" fmla="*/ 0 w 482"/>
                  <a:gd name="T117" fmla="*/ 0 h 326"/>
                  <a:gd name="T118" fmla="*/ 0 w 482"/>
                  <a:gd name="T119" fmla="*/ 0 h 326"/>
                  <a:gd name="T120" fmla="*/ 0 w 482"/>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2"/>
                  <a:gd name="T184" fmla="*/ 0 h 326"/>
                  <a:gd name="T185" fmla="*/ 482 w 482"/>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2" h="326">
                    <a:moveTo>
                      <a:pt x="482" y="159"/>
                    </a:moveTo>
                    <a:lnTo>
                      <a:pt x="480" y="142"/>
                    </a:lnTo>
                    <a:lnTo>
                      <a:pt x="476" y="124"/>
                    </a:lnTo>
                    <a:lnTo>
                      <a:pt x="474" y="106"/>
                    </a:lnTo>
                    <a:lnTo>
                      <a:pt x="468" y="87"/>
                    </a:lnTo>
                    <a:lnTo>
                      <a:pt x="458" y="69"/>
                    </a:lnTo>
                    <a:lnTo>
                      <a:pt x="448" y="61"/>
                    </a:lnTo>
                    <a:lnTo>
                      <a:pt x="435" y="46"/>
                    </a:lnTo>
                    <a:lnTo>
                      <a:pt x="423" y="36"/>
                    </a:lnTo>
                    <a:lnTo>
                      <a:pt x="409" y="26"/>
                    </a:lnTo>
                    <a:lnTo>
                      <a:pt x="391" y="18"/>
                    </a:lnTo>
                    <a:lnTo>
                      <a:pt x="371" y="10"/>
                    </a:lnTo>
                    <a:lnTo>
                      <a:pt x="355" y="4"/>
                    </a:lnTo>
                    <a:lnTo>
                      <a:pt x="339" y="0"/>
                    </a:lnTo>
                    <a:lnTo>
                      <a:pt x="319" y="0"/>
                    </a:lnTo>
                    <a:lnTo>
                      <a:pt x="301" y="0"/>
                    </a:lnTo>
                    <a:lnTo>
                      <a:pt x="287" y="2"/>
                    </a:lnTo>
                    <a:lnTo>
                      <a:pt x="267" y="6"/>
                    </a:lnTo>
                    <a:lnTo>
                      <a:pt x="249" y="8"/>
                    </a:lnTo>
                    <a:lnTo>
                      <a:pt x="233" y="16"/>
                    </a:lnTo>
                    <a:lnTo>
                      <a:pt x="213" y="22"/>
                    </a:lnTo>
                    <a:lnTo>
                      <a:pt x="195" y="32"/>
                    </a:lnTo>
                    <a:lnTo>
                      <a:pt x="179" y="42"/>
                    </a:lnTo>
                    <a:lnTo>
                      <a:pt x="151" y="51"/>
                    </a:lnTo>
                    <a:lnTo>
                      <a:pt x="124" y="67"/>
                    </a:lnTo>
                    <a:lnTo>
                      <a:pt x="102" y="85"/>
                    </a:lnTo>
                    <a:lnTo>
                      <a:pt x="76" y="104"/>
                    </a:lnTo>
                    <a:lnTo>
                      <a:pt x="56" y="124"/>
                    </a:lnTo>
                    <a:lnTo>
                      <a:pt x="32" y="140"/>
                    </a:lnTo>
                    <a:lnTo>
                      <a:pt x="12" y="155"/>
                    </a:lnTo>
                    <a:lnTo>
                      <a:pt x="0" y="169"/>
                    </a:lnTo>
                    <a:lnTo>
                      <a:pt x="14" y="179"/>
                    </a:lnTo>
                    <a:lnTo>
                      <a:pt x="34" y="193"/>
                    </a:lnTo>
                    <a:lnTo>
                      <a:pt x="58" y="210"/>
                    </a:lnTo>
                    <a:lnTo>
                      <a:pt x="78" y="232"/>
                    </a:lnTo>
                    <a:lnTo>
                      <a:pt x="104" y="246"/>
                    </a:lnTo>
                    <a:lnTo>
                      <a:pt x="128" y="263"/>
                    </a:lnTo>
                    <a:lnTo>
                      <a:pt x="157" y="277"/>
                    </a:lnTo>
                    <a:lnTo>
                      <a:pt x="185" y="291"/>
                    </a:lnTo>
                    <a:lnTo>
                      <a:pt x="201" y="301"/>
                    </a:lnTo>
                    <a:lnTo>
                      <a:pt x="219" y="305"/>
                    </a:lnTo>
                    <a:lnTo>
                      <a:pt x="239" y="310"/>
                    </a:lnTo>
                    <a:lnTo>
                      <a:pt x="255" y="318"/>
                    </a:lnTo>
                    <a:lnTo>
                      <a:pt x="273" y="320"/>
                    </a:lnTo>
                    <a:lnTo>
                      <a:pt x="293" y="326"/>
                    </a:lnTo>
                    <a:lnTo>
                      <a:pt x="307" y="324"/>
                    </a:lnTo>
                    <a:lnTo>
                      <a:pt x="325" y="324"/>
                    </a:lnTo>
                    <a:lnTo>
                      <a:pt x="345" y="322"/>
                    </a:lnTo>
                    <a:lnTo>
                      <a:pt x="361" y="318"/>
                    </a:lnTo>
                    <a:lnTo>
                      <a:pt x="377" y="314"/>
                    </a:lnTo>
                    <a:lnTo>
                      <a:pt x="397" y="305"/>
                    </a:lnTo>
                    <a:lnTo>
                      <a:pt x="415" y="295"/>
                    </a:lnTo>
                    <a:lnTo>
                      <a:pt x="429" y="285"/>
                    </a:lnTo>
                    <a:lnTo>
                      <a:pt x="440" y="273"/>
                    </a:lnTo>
                    <a:lnTo>
                      <a:pt x="452" y="257"/>
                    </a:lnTo>
                    <a:lnTo>
                      <a:pt x="460" y="250"/>
                    </a:lnTo>
                    <a:lnTo>
                      <a:pt x="470" y="232"/>
                    </a:lnTo>
                    <a:lnTo>
                      <a:pt x="476" y="212"/>
                    </a:lnTo>
                    <a:lnTo>
                      <a:pt x="478" y="195"/>
                    </a:lnTo>
                    <a:lnTo>
                      <a:pt x="482" y="175"/>
                    </a:lnTo>
                    <a:lnTo>
                      <a:pt x="482" y="159"/>
                    </a:lnTo>
                    <a:close/>
                  </a:path>
                </a:pathLst>
              </a:custGeom>
              <a:solidFill>
                <a:srgbClr val="969696"/>
              </a:solidFill>
              <a:ln w="28575">
                <a:solidFill>
                  <a:srgbClr val="000000"/>
                </a:solidFill>
                <a:round/>
                <a:headEnd/>
                <a:tailEnd/>
              </a:ln>
            </p:spPr>
            <p:txBody>
              <a:bodyPr/>
              <a:lstStyle/>
              <a:p>
                <a:endParaRPr lang="en-US"/>
              </a:p>
            </p:txBody>
          </p:sp>
          <p:sp>
            <p:nvSpPr>
              <p:cNvPr id="16415" name="Freeform 69"/>
              <p:cNvSpPr>
                <a:spLocks noChangeAspect="1"/>
              </p:cNvSpPr>
              <p:nvPr/>
            </p:nvSpPr>
            <p:spPr bwMode="auto">
              <a:xfrm>
                <a:off x="192" y="1110"/>
                <a:ext cx="209" cy="162"/>
              </a:xfrm>
              <a:custGeom>
                <a:avLst/>
                <a:gdLst>
                  <a:gd name="T0" fmla="*/ 0 w 480"/>
                  <a:gd name="T1" fmla="*/ 0 h 326"/>
                  <a:gd name="T2" fmla="*/ 0 w 480"/>
                  <a:gd name="T3" fmla="*/ 0 h 326"/>
                  <a:gd name="T4" fmla="*/ 0 w 480"/>
                  <a:gd name="T5" fmla="*/ 0 h 326"/>
                  <a:gd name="T6" fmla="*/ 0 w 480"/>
                  <a:gd name="T7" fmla="*/ 0 h 326"/>
                  <a:gd name="T8" fmla="*/ 0 w 480"/>
                  <a:gd name="T9" fmla="*/ 0 h 326"/>
                  <a:gd name="T10" fmla="*/ 0 w 480"/>
                  <a:gd name="T11" fmla="*/ 0 h 326"/>
                  <a:gd name="T12" fmla="*/ 0 w 480"/>
                  <a:gd name="T13" fmla="*/ 0 h 326"/>
                  <a:gd name="T14" fmla="*/ 0 w 480"/>
                  <a:gd name="T15" fmla="*/ 0 h 326"/>
                  <a:gd name="T16" fmla="*/ 0 w 480"/>
                  <a:gd name="T17" fmla="*/ 0 h 326"/>
                  <a:gd name="T18" fmla="*/ 0 w 480"/>
                  <a:gd name="T19" fmla="*/ 0 h 326"/>
                  <a:gd name="T20" fmla="*/ 0 w 480"/>
                  <a:gd name="T21" fmla="*/ 0 h 326"/>
                  <a:gd name="T22" fmla="*/ 0 w 480"/>
                  <a:gd name="T23" fmla="*/ 0 h 326"/>
                  <a:gd name="T24" fmla="*/ 0 w 480"/>
                  <a:gd name="T25" fmla="*/ 0 h 326"/>
                  <a:gd name="T26" fmla="*/ 0 w 480"/>
                  <a:gd name="T27" fmla="*/ 0 h 326"/>
                  <a:gd name="T28" fmla="*/ 0 w 480"/>
                  <a:gd name="T29" fmla="*/ 0 h 326"/>
                  <a:gd name="T30" fmla="*/ 0 w 480"/>
                  <a:gd name="T31" fmla="*/ 0 h 326"/>
                  <a:gd name="T32" fmla="*/ 0 w 480"/>
                  <a:gd name="T33" fmla="*/ 0 h 326"/>
                  <a:gd name="T34" fmla="*/ 0 w 480"/>
                  <a:gd name="T35" fmla="*/ 0 h 326"/>
                  <a:gd name="T36" fmla="*/ 0 w 480"/>
                  <a:gd name="T37" fmla="*/ 0 h 326"/>
                  <a:gd name="T38" fmla="*/ 0 w 480"/>
                  <a:gd name="T39" fmla="*/ 0 h 326"/>
                  <a:gd name="T40" fmla="*/ 0 w 480"/>
                  <a:gd name="T41" fmla="*/ 0 h 326"/>
                  <a:gd name="T42" fmla="*/ 0 w 480"/>
                  <a:gd name="T43" fmla="*/ 0 h 326"/>
                  <a:gd name="T44" fmla="*/ 0 w 480"/>
                  <a:gd name="T45" fmla="*/ 0 h 326"/>
                  <a:gd name="T46" fmla="*/ 0 w 480"/>
                  <a:gd name="T47" fmla="*/ 0 h 326"/>
                  <a:gd name="T48" fmla="*/ 0 w 480"/>
                  <a:gd name="T49" fmla="*/ 0 h 326"/>
                  <a:gd name="T50" fmla="*/ 0 w 480"/>
                  <a:gd name="T51" fmla="*/ 0 h 326"/>
                  <a:gd name="T52" fmla="*/ 0 w 480"/>
                  <a:gd name="T53" fmla="*/ 0 h 326"/>
                  <a:gd name="T54" fmla="*/ 0 w 480"/>
                  <a:gd name="T55" fmla="*/ 0 h 326"/>
                  <a:gd name="T56" fmla="*/ 0 w 480"/>
                  <a:gd name="T57" fmla="*/ 0 h 326"/>
                  <a:gd name="T58" fmla="*/ 0 w 480"/>
                  <a:gd name="T59" fmla="*/ 0 h 326"/>
                  <a:gd name="T60" fmla="*/ 0 w 480"/>
                  <a:gd name="T61" fmla="*/ 0 h 326"/>
                  <a:gd name="T62" fmla="*/ 0 w 480"/>
                  <a:gd name="T63" fmla="*/ 0 h 326"/>
                  <a:gd name="T64" fmla="*/ 0 w 480"/>
                  <a:gd name="T65" fmla="*/ 0 h 326"/>
                  <a:gd name="T66" fmla="*/ 0 w 480"/>
                  <a:gd name="T67" fmla="*/ 0 h 326"/>
                  <a:gd name="T68" fmla="*/ 0 w 480"/>
                  <a:gd name="T69" fmla="*/ 0 h 326"/>
                  <a:gd name="T70" fmla="*/ 0 w 480"/>
                  <a:gd name="T71" fmla="*/ 0 h 326"/>
                  <a:gd name="T72" fmla="*/ 0 w 480"/>
                  <a:gd name="T73" fmla="*/ 0 h 326"/>
                  <a:gd name="T74" fmla="*/ 0 w 480"/>
                  <a:gd name="T75" fmla="*/ 0 h 326"/>
                  <a:gd name="T76" fmla="*/ 0 w 480"/>
                  <a:gd name="T77" fmla="*/ 0 h 326"/>
                  <a:gd name="T78" fmla="*/ 0 w 480"/>
                  <a:gd name="T79" fmla="*/ 0 h 326"/>
                  <a:gd name="T80" fmla="*/ 0 w 480"/>
                  <a:gd name="T81" fmla="*/ 0 h 326"/>
                  <a:gd name="T82" fmla="*/ 0 w 480"/>
                  <a:gd name="T83" fmla="*/ 0 h 326"/>
                  <a:gd name="T84" fmla="*/ 0 w 480"/>
                  <a:gd name="T85" fmla="*/ 0 h 326"/>
                  <a:gd name="T86" fmla="*/ 0 w 480"/>
                  <a:gd name="T87" fmla="*/ 0 h 326"/>
                  <a:gd name="T88" fmla="*/ 0 w 480"/>
                  <a:gd name="T89" fmla="*/ 0 h 326"/>
                  <a:gd name="T90" fmla="*/ 0 w 480"/>
                  <a:gd name="T91" fmla="*/ 0 h 326"/>
                  <a:gd name="T92" fmla="*/ 0 w 480"/>
                  <a:gd name="T93" fmla="*/ 0 h 326"/>
                  <a:gd name="T94" fmla="*/ 0 w 480"/>
                  <a:gd name="T95" fmla="*/ 0 h 326"/>
                  <a:gd name="T96" fmla="*/ 0 w 480"/>
                  <a:gd name="T97" fmla="*/ 0 h 326"/>
                  <a:gd name="T98" fmla="*/ 0 w 480"/>
                  <a:gd name="T99" fmla="*/ 0 h 326"/>
                  <a:gd name="T100" fmla="*/ 0 w 480"/>
                  <a:gd name="T101" fmla="*/ 0 h 326"/>
                  <a:gd name="T102" fmla="*/ 0 w 480"/>
                  <a:gd name="T103" fmla="*/ 0 h 326"/>
                  <a:gd name="T104" fmla="*/ 0 w 480"/>
                  <a:gd name="T105" fmla="*/ 0 h 326"/>
                  <a:gd name="T106" fmla="*/ 0 w 480"/>
                  <a:gd name="T107" fmla="*/ 0 h 326"/>
                  <a:gd name="T108" fmla="*/ 0 w 480"/>
                  <a:gd name="T109" fmla="*/ 0 h 326"/>
                  <a:gd name="T110" fmla="*/ 0 w 480"/>
                  <a:gd name="T111" fmla="*/ 0 h 326"/>
                  <a:gd name="T112" fmla="*/ 0 w 480"/>
                  <a:gd name="T113" fmla="*/ 0 h 326"/>
                  <a:gd name="T114" fmla="*/ 0 w 480"/>
                  <a:gd name="T115" fmla="*/ 0 h 326"/>
                  <a:gd name="T116" fmla="*/ 0 w 480"/>
                  <a:gd name="T117" fmla="*/ 0 h 326"/>
                  <a:gd name="T118" fmla="*/ 0 w 480"/>
                  <a:gd name="T119" fmla="*/ 0 h 326"/>
                  <a:gd name="T120" fmla="*/ 0 w 480"/>
                  <a:gd name="T121" fmla="*/ 0 h 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0"/>
                  <a:gd name="T184" fmla="*/ 0 h 326"/>
                  <a:gd name="T185" fmla="*/ 480 w 480"/>
                  <a:gd name="T186" fmla="*/ 326 h 3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0" h="326">
                    <a:moveTo>
                      <a:pt x="2" y="165"/>
                    </a:moveTo>
                    <a:lnTo>
                      <a:pt x="0" y="147"/>
                    </a:lnTo>
                    <a:lnTo>
                      <a:pt x="6" y="130"/>
                    </a:lnTo>
                    <a:lnTo>
                      <a:pt x="10" y="112"/>
                    </a:lnTo>
                    <a:lnTo>
                      <a:pt x="14" y="92"/>
                    </a:lnTo>
                    <a:lnTo>
                      <a:pt x="22" y="75"/>
                    </a:lnTo>
                    <a:lnTo>
                      <a:pt x="32" y="67"/>
                    </a:lnTo>
                    <a:lnTo>
                      <a:pt x="46" y="51"/>
                    </a:lnTo>
                    <a:lnTo>
                      <a:pt x="56" y="41"/>
                    </a:lnTo>
                    <a:lnTo>
                      <a:pt x="69" y="32"/>
                    </a:lnTo>
                    <a:lnTo>
                      <a:pt x="89" y="20"/>
                    </a:lnTo>
                    <a:lnTo>
                      <a:pt x="105" y="12"/>
                    </a:lnTo>
                    <a:lnTo>
                      <a:pt x="123" y="6"/>
                    </a:lnTo>
                    <a:lnTo>
                      <a:pt x="141" y="2"/>
                    </a:lnTo>
                    <a:lnTo>
                      <a:pt x="159" y="2"/>
                    </a:lnTo>
                    <a:lnTo>
                      <a:pt x="177" y="2"/>
                    </a:lnTo>
                    <a:lnTo>
                      <a:pt x="193" y="0"/>
                    </a:lnTo>
                    <a:lnTo>
                      <a:pt x="211" y="4"/>
                    </a:lnTo>
                    <a:lnTo>
                      <a:pt x="229" y="6"/>
                    </a:lnTo>
                    <a:lnTo>
                      <a:pt x="247" y="14"/>
                    </a:lnTo>
                    <a:lnTo>
                      <a:pt x="265" y="20"/>
                    </a:lnTo>
                    <a:lnTo>
                      <a:pt x="281" y="28"/>
                    </a:lnTo>
                    <a:lnTo>
                      <a:pt x="299" y="36"/>
                    </a:lnTo>
                    <a:lnTo>
                      <a:pt x="325" y="45"/>
                    </a:lnTo>
                    <a:lnTo>
                      <a:pt x="352" y="61"/>
                    </a:lnTo>
                    <a:lnTo>
                      <a:pt x="380" y="79"/>
                    </a:lnTo>
                    <a:lnTo>
                      <a:pt x="406" y="94"/>
                    </a:lnTo>
                    <a:lnTo>
                      <a:pt x="428" y="114"/>
                    </a:lnTo>
                    <a:lnTo>
                      <a:pt x="450" y="130"/>
                    </a:lnTo>
                    <a:lnTo>
                      <a:pt x="468" y="145"/>
                    </a:lnTo>
                    <a:lnTo>
                      <a:pt x="480" y="157"/>
                    </a:lnTo>
                    <a:lnTo>
                      <a:pt x="470" y="169"/>
                    </a:lnTo>
                    <a:lnTo>
                      <a:pt x="452" y="183"/>
                    </a:lnTo>
                    <a:lnTo>
                      <a:pt x="430" y="200"/>
                    </a:lnTo>
                    <a:lnTo>
                      <a:pt x="408" y="222"/>
                    </a:lnTo>
                    <a:lnTo>
                      <a:pt x="382" y="240"/>
                    </a:lnTo>
                    <a:lnTo>
                      <a:pt x="356" y="257"/>
                    </a:lnTo>
                    <a:lnTo>
                      <a:pt x="331" y="271"/>
                    </a:lnTo>
                    <a:lnTo>
                      <a:pt x="305" y="285"/>
                    </a:lnTo>
                    <a:lnTo>
                      <a:pt x="287" y="294"/>
                    </a:lnTo>
                    <a:lnTo>
                      <a:pt x="271" y="302"/>
                    </a:lnTo>
                    <a:lnTo>
                      <a:pt x="253" y="308"/>
                    </a:lnTo>
                    <a:lnTo>
                      <a:pt x="235" y="316"/>
                    </a:lnTo>
                    <a:lnTo>
                      <a:pt x="217" y="318"/>
                    </a:lnTo>
                    <a:lnTo>
                      <a:pt x="199" y="324"/>
                    </a:lnTo>
                    <a:lnTo>
                      <a:pt x="183" y="326"/>
                    </a:lnTo>
                    <a:lnTo>
                      <a:pt x="165" y="326"/>
                    </a:lnTo>
                    <a:lnTo>
                      <a:pt x="147" y="324"/>
                    </a:lnTo>
                    <a:lnTo>
                      <a:pt x="129" y="320"/>
                    </a:lnTo>
                    <a:lnTo>
                      <a:pt x="111" y="316"/>
                    </a:lnTo>
                    <a:lnTo>
                      <a:pt x="95" y="306"/>
                    </a:lnTo>
                    <a:lnTo>
                      <a:pt x="75" y="300"/>
                    </a:lnTo>
                    <a:lnTo>
                      <a:pt x="62" y="291"/>
                    </a:lnTo>
                    <a:lnTo>
                      <a:pt x="52" y="279"/>
                    </a:lnTo>
                    <a:lnTo>
                      <a:pt x="36" y="263"/>
                    </a:lnTo>
                    <a:lnTo>
                      <a:pt x="24" y="255"/>
                    </a:lnTo>
                    <a:lnTo>
                      <a:pt x="16" y="238"/>
                    </a:lnTo>
                    <a:lnTo>
                      <a:pt x="12" y="218"/>
                    </a:lnTo>
                    <a:lnTo>
                      <a:pt x="8" y="200"/>
                    </a:lnTo>
                    <a:lnTo>
                      <a:pt x="2" y="181"/>
                    </a:lnTo>
                    <a:lnTo>
                      <a:pt x="2" y="165"/>
                    </a:lnTo>
                    <a:close/>
                  </a:path>
                </a:pathLst>
              </a:custGeom>
              <a:solidFill>
                <a:schemeClr val="bg1"/>
              </a:solidFill>
              <a:ln w="28575">
                <a:solidFill>
                  <a:srgbClr val="000000"/>
                </a:solidFill>
                <a:round/>
                <a:headEnd/>
                <a:tailEnd/>
              </a:ln>
            </p:spPr>
            <p:txBody>
              <a:bodyPr/>
              <a:lstStyle/>
              <a:p>
                <a:endParaRPr lang="en-US"/>
              </a:p>
            </p:txBody>
          </p:sp>
        </p:grpSp>
      </p:grpSp>
      <p:sp>
        <p:nvSpPr>
          <p:cNvPr id="36971" name="Text Box 107"/>
          <p:cNvSpPr txBox="1">
            <a:spLocks noChangeArrowheads="1"/>
          </p:cNvSpPr>
          <p:nvPr/>
        </p:nvSpPr>
        <p:spPr bwMode="auto">
          <a:xfrm>
            <a:off x="228600" y="3505200"/>
            <a:ext cx="27432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a:effectLst>
                  <a:outerShdw blurRad="38100" dist="38100" dir="2700000" algn="tl">
                    <a:srgbClr val="C0C0C0"/>
                  </a:outerShdw>
                </a:effectLst>
                <a:latin typeface="Comic Sans MS" pitchFamily="66" charset="0"/>
              </a:rPr>
              <a:t>Doubly degenerate</a:t>
            </a:r>
          </a:p>
        </p:txBody>
      </p:sp>
      <p:sp>
        <p:nvSpPr>
          <p:cNvPr id="36972" name="Text Box 108"/>
          <p:cNvSpPr txBox="1">
            <a:spLocks noChangeArrowheads="1"/>
          </p:cNvSpPr>
          <p:nvPr/>
        </p:nvSpPr>
        <p:spPr bwMode="auto">
          <a:xfrm>
            <a:off x="6019800" y="1519373"/>
            <a:ext cx="3124200" cy="4893647"/>
          </a:xfrm>
          <a:prstGeom prst="rect">
            <a:avLst/>
          </a:prstGeom>
          <a:noFill/>
          <a:ln w="9525">
            <a:noFill/>
            <a:miter lim="800000"/>
            <a:headEnd/>
            <a:tailEnd/>
          </a:ln>
          <a:effectLst/>
        </p:spPr>
        <p:txBody>
          <a:bodyPr>
            <a:spAutoFit/>
          </a:bodyPr>
          <a:lstStyle/>
          <a:p>
            <a:pPr algn="ctr" eaLnBrk="1" hangingPunct="1">
              <a:spcBef>
                <a:spcPct val="50000"/>
              </a:spcBef>
              <a:defRPr/>
            </a:pPr>
            <a:r>
              <a:rPr lang="en-US" sz="2400" dirty="0">
                <a:effectLst>
                  <a:outerShdw blurRad="38100" dist="38100" dir="2700000" algn="tl">
                    <a:srgbClr val="C0C0C0"/>
                  </a:outerShdw>
                </a:effectLst>
                <a:latin typeface="Comic Sans MS" pitchFamily="66" charset="0"/>
              </a:rPr>
              <a:t>A more accurate treatment of the band structure would show an avoided crossing between the 2p</a:t>
            </a:r>
            <a:r>
              <a:rPr lang="en-US" sz="2400" baseline="-25000" dirty="0">
                <a:effectLst>
                  <a:outerShdw blurRad="38100" dist="38100" dir="2700000" algn="tl">
                    <a:srgbClr val="C0C0C0"/>
                  </a:outerShdw>
                </a:effectLst>
                <a:latin typeface="Comic Sans MS" pitchFamily="66" charset="0"/>
              </a:rPr>
              <a:t>z</a:t>
            </a:r>
            <a:r>
              <a:rPr lang="en-US" sz="2400" dirty="0">
                <a:effectLst>
                  <a:outerShdw blurRad="38100" dist="38100" dir="2700000" algn="tl">
                    <a:srgbClr val="C0C0C0"/>
                  </a:outerShdw>
                </a:effectLst>
                <a:latin typeface="Comic Sans MS" pitchFamily="66" charset="0"/>
              </a:rPr>
              <a:t> </a:t>
            </a:r>
            <a:r>
              <a:rPr lang="en-US" sz="2400" b="1" dirty="0">
                <a:effectLst>
                  <a:outerShdw blurRad="38100" dist="38100" dir="2700000" algn="tl">
                    <a:srgbClr val="C0C0C0"/>
                  </a:outerShdw>
                </a:effectLst>
                <a:latin typeface="Symbol" pitchFamily="18" charset="2"/>
              </a:rPr>
              <a:t>s</a:t>
            </a:r>
            <a:r>
              <a:rPr lang="en-US" sz="2400" dirty="0">
                <a:effectLst>
                  <a:outerShdw blurRad="38100" dist="38100" dir="2700000" algn="tl">
                    <a:srgbClr val="C0C0C0"/>
                  </a:outerShdw>
                </a:effectLst>
                <a:latin typeface="Comic Sans MS" pitchFamily="66" charset="0"/>
              </a:rPr>
              <a:t> and 2s </a:t>
            </a:r>
            <a:r>
              <a:rPr lang="en-US" sz="2400" b="1" dirty="0">
                <a:effectLst>
                  <a:outerShdw blurRad="38100" dist="38100" dir="2700000" algn="tl">
                    <a:srgbClr val="C0C0C0"/>
                  </a:outerShdw>
                </a:effectLst>
                <a:latin typeface="Symbol" pitchFamily="18" charset="2"/>
              </a:rPr>
              <a:t>s</a:t>
            </a:r>
            <a:r>
              <a:rPr lang="en-US" sz="2400" dirty="0">
                <a:effectLst>
                  <a:outerShdw blurRad="38100" dist="38100" dir="2700000" algn="tl">
                    <a:srgbClr val="C0C0C0"/>
                  </a:outerShdw>
                </a:effectLst>
                <a:latin typeface="Comic Sans MS" pitchFamily="66" charset="0"/>
              </a:rPr>
              <a:t> * interactions at k=</a:t>
            </a:r>
            <a:r>
              <a:rPr lang="en-US" sz="2400" b="1" dirty="0">
                <a:effectLst>
                  <a:outerShdw blurRad="38100" dist="38100" dir="2700000" algn="tl">
                    <a:srgbClr val="C0C0C0"/>
                  </a:outerShdw>
                </a:effectLst>
                <a:latin typeface="Symbol" pitchFamily="18" charset="2"/>
              </a:rPr>
              <a:t>p</a:t>
            </a:r>
            <a:r>
              <a:rPr lang="en-US" sz="2400" dirty="0">
                <a:effectLst>
                  <a:outerShdw blurRad="38100" dist="38100" dir="2700000" algn="tl">
                    <a:srgbClr val="C0C0C0"/>
                  </a:outerShdw>
                </a:effectLst>
                <a:latin typeface="Comic Sans MS" pitchFamily="66" charset="0"/>
              </a:rPr>
              <a:t>/a.  There would be mixing between these two bands (creating sp-hybrid like states).</a:t>
            </a:r>
          </a:p>
        </p:txBody>
      </p:sp>
      <p:sp>
        <p:nvSpPr>
          <p:cNvPr id="36973" name="Text Box 109"/>
          <p:cNvSpPr txBox="1">
            <a:spLocks noChangeArrowheads="1"/>
          </p:cNvSpPr>
          <p:nvPr/>
        </p:nvSpPr>
        <p:spPr bwMode="auto">
          <a:xfrm>
            <a:off x="228600" y="1981200"/>
            <a:ext cx="26670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a:effectLst>
                  <a:outerShdw blurRad="38100" dist="38100" dir="2700000" algn="tl">
                    <a:srgbClr val="C0C0C0"/>
                  </a:outerShdw>
                </a:effectLst>
                <a:latin typeface="Comic Sans MS" pitchFamily="66" charset="0"/>
              </a:rPr>
              <a:t>Antibonding 2p</a:t>
            </a:r>
            <a:r>
              <a:rPr lang="en-US" sz="1600" b="1" baseline="-25000">
                <a:effectLst>
                  <a:outerShdw blurRad="38100" dist="38100" dir="2700000" algn="tl">
                    <a:srgbClr val="C0C0C0"/>
                  </a:outerShdw>
                </a:effectLst>
                <a:latin typeface="Comic Sans MS" pitchFamily="66" charset="0"/>
              </a:rPr>
              <a:t>z</a:t>
            </a:r>
            <a:r>
              <a:rPr lang="en-US" sz="1600" b="1">
                <a:effectLst>
                  <a:outerShdw blurRad="38100" dist="38100" dir="2700000" algn="tl">
                    <a:srgbClr val="C0C0C0"/>
                  </a:outerShdw>
                </a:effectLst>
                <a:latin typeface="Comic Sans MS" pitchFamily="66" charset="0"/>
              </a:rPr>
              <a:t> </a:t>
            </a:r>
            <a:r>
              <a:rPr lang="en-US" sz="1600" b="1">
                <a:effectLst>
                  <a:outerShdw blurRad="38100" dist="38100" dir="2700000" algn="tl">
                    <a:srgbClr val="C0C0C0"/>
                  </a:outerShdw>
                </a:effectLst>
                <a:latin typeface="Symbol" pitchFamily="18" charset="2"/>
              </a:rPr>
              <a:t>s*</a:t>
            </a:r>
          </a:p>
        </p:txBody>
      </p:sp>
      <p:sp>
        <p:nvSpPr>
          <p:cNvPr id="36975" name="Text Box 111"/>
          <p:cNvSpPr txBox="1">
            <a:spLocks noChangeArrowheads="1"/>
          </p:cNvSpPr>
          <p:nvPr/>
        </p:nvSpPr>
        <p:spPr bwMode="auto">
          <a:xfrm>
            <a:off x="228600" y="5562600"/>
            <a:ext cx="26670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a:effectLst>
                  <a:outerShdw blurRad="38100" dist="38100" dir="2700000" algn="tl">
                    <a:srgbClr val="C0C0C0"/>
                  </a:outerShdw>
                </a:effectLst>
                <a:latin typeface="Comic Sans MS" pitchFamily="66" charset="0"/>
              </a:rPr>
              <a:t>Bonding 2s </a:t>
            </a:r>
            <a:r>
              <a:rPr lang="en-US" sz="1600" b="1">
                <a:effectLst>
                  <a:outerShdw blurRad="38100" dist="38100" dir="2700000" algn="tl">
                    <a:srgbClr val="C0C0C0"/>
                  </a:outerShdw>
                </a:effectLst>
                <a:latin typeface="Symbol" pitchFamily="18" charset="2"/>
              </a:rPr>
              <a:t>s</a:t>
            </a:r>
          </a:p>
        </p:txBody>
      </p:sp>
      <p:sp>
        <p:nvSpPr>
          <p:cNvPr id="36977" name="Text Box 113"/>
          <p:cNvSpPr txBox="1">
            <a:spLocks noChangeArrowheads="1"/>
          </p:cNvSpPr>
          <p:nvPr/>
        </p:nvSpPr>
        <p:spPr bwMode="auto">
          <a:xfrm>
            <a:off x="228600" y="4495800"/>
            <a:ext cx="26670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a:effectLst>
                  <a:outerShdw blurRad="38100" dist="38100" dir="2700000" algn="tl">
                    <a:srgbClr val="C0C0C0"/>
                  </a:outerShdw>
                </a:effectLst>
                <a:latin typeface="Comic Sans MS" pitchFamily="66" charset="0"/>
              </a:rPr>
              <a:t>Bonding 2p</a:t>
            </a:r>
            <a:r>
              <a:rPr lang="en-US" sz="1600" b="1" baseline="-25000">
                <a:effectLst>
                  <a:outerShdw blurRad="38100" dist="38100" dir="2700000" algn="tl">
                    <a:srgbClr val="C0C0C0"/>
                  </a:outerShdw>
                </a:effectLst>
                <a:latin typeface="Comic Sans MS" pitchFamily="66" charset="0"/>
              </a:rPr>
              <a:t>x</a:t>
            </a:r>
            <a:r>
              <a:rPr lang="en-US" sz="1600" b="1">
                <a:effectLst>
                  <a:outerShdw blurRad="38100" dist="38100" dir="2700000" algn="tl">
                    <a:srgbClr val="C0C0C0"/>
                  </a:outerShdw>
                </a:effectLst>
                <a:latin typeface="Comic Sans MS" pitchFamily="66" charset="0"/>
              </a:rPr>
              <a:t>/2p</a:t>
            </a:r>
            <a:r>
              <a:rPr lang="en-US" sz="1600" b="1" baseline="-25000">
                <a:effectLst>
                  <a:outerShdw blurRad="38100" dist="38100" dir="2700000" algn="tl">
                    <a:srgbClr val="C0C0C0"/>
                  </a:outerShdw>
                </a:effectLst>
                <a:latin typeface="Comic Sans MS" pitchFamily="66" charset="0"/>
              </a:rPr>
              <a:t>y</a:t>
            </a:r>
            <a:r>
              <a:rPr lang="en-US" sz="1600" b="1">
                <a:effectLst>
                  <a:outerShdw blurRad="38100" dist="38100" dir="2700000" algn="tl">
                    <a:srgbClr val="C0C0C0"/>
                  </a:outerShdw>
                </a:effectLst>
                <a:latin typeface="Comic Sans MS" pitchFamily="66" charset="0"/>
              </a:rPr>
              <a:t> </a:t>
            </a:r>
            <a:r>
              <a:rPr lang="en-US" sz="1600" b="1">
                <a:effectLst>
                  <a:outerShdw blurRad="38100" dist="38100" dir="2700000" algn="tl">
                    <a:srgbClr val="C0C0C0"/>
                  </a:outerShdw>
                </a:effectLst>
                <a:latin typeface="Symbol" pitchFamily="18" charset="2"/>
              </a:rPr>
              <a:t>p</a:t>
            </a:r>
          </a:p>
        </p:txBody>
      </p:sp>
      <p:sp>
        <p:nvSpPr>
          <p:cNvPr id="16405" name="Oval 115"/>
          <p:cNvSpPr>
            <a:spLocks noChangeArrowheads="1"/>
          </p:cNvSpPr>
          <p:nvPr/>
        </p:nvSpPr>
        <p:spPr bwMode="auto">
          <a:xfrm>
            <a:off x="5562600" y="3986213"/>
            <a:ext cx="381000" cy="60960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eaLnBrk="1" hangingPunct="1">
              <a:spcBef>
                <a:spcPct val="0"/>
              </a:spcBef>
              <a:buFontTx/>
              <a:buNone/>
            </a:pPr>
            <a:endParaRPr lang="en-US" sz="1800">
              <a:solidFill>
                <a:schemeClr val="tx1"/>
              </a:solidFill>
              <a:latin typeface="Verdana" panose="020B0604030504040204" pitchFamily="34" charset="0"/>
            </a:endParaRPr>
          </a:p>
        </p:txBody>
      </p:sp>
      <p:sp>
        <p:nvSpPr>
          <p:cNvPr id="16406" name="Line 116"/>
          <p:cNvSpPr>
            <a:spLocks noChangeShapeType="1"/>
          </p:cNvSpPr>
          <p:nvPr/>
        </p:nvSpPr>
        <p:spPr bwMode="auto">
          <a:xfrm flipH="1">
            <a:off x="5867400" y="2919413"/>
            <a:ext cx="152400" cy="1066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7" name="Line 118"/>
          <p:cNvSpPr>
            <a:spLocks noChangeShapeType="1"/>
          </p:cNvSpPr>
          <p:nvPr/>
        </p:nvSpPr>
        <p:spPr bwMode="auto">
          <a:xfrm>
            <a:off x="6003925" y="2903538"/>
            <a:ext cx="5334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6218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60" y="404664"/>
            <a:ext cx="8892480" cy="2127250"/>
          </a:xfrm>
        </p:spPr>
        <p:txBody>
          <a:bodyPr/>
          <a:lstStyle/>
          <a:p>
            <a:r>
              <a:rPr lang="en-US" dirty="0"/>
              <a:t>Methods of Calculating Energy Bands</a:t>
            </a:r>
            <a:br>
              <a:rPr lang="en-US" dirty="0"/>
            </a:br>
            <a:r>
              <a:rPr lang="en-US" sz="4800" dirty="0"/>
              <a:t>Alt reference: Ashcroft Ch.10-11</a:t>
            </a:r>
          </a:p>
        </p:txBody>
      </p:sp>
      <p:pic>
        <p:nvPicPr>
          <p:cNvPr id="3" name="Picture 2"/>
          <p:cNvPicPr>
            <a:picLocks noChangeAspect="1"/>
          </p:cNvPicPr>
          <p:nvPr/>
        </p:nvPicPr>
        <p:blipFill>
          <a:blip r:embed="rId3"/>
          <a:stretch>
            <a:fillRect/>
          </a:stretch>
        </p:blipFill>
        <p:spPr>
          <a:xfrm>
            <a:off x="0" y="2852936"/>
            <a:ext cx="9144000" cy="4005064"/>
          </a:xfrm>
          <a:prstGeom prst="rect">
            <a:avLst/>
          </a:prstGeom>
        </p:spPr>
      </p:pic>
      <p:sp>
        <p:nvSpPr>
          <p:cNvPr id="6" name="TextBox 5"/>
          <p:cNvSpPr txBox="1"/>
          <p:nvPr/>
        </p:nvSpPr>
        <p:spPr>
          <a:xfrm>
            <a:off x="-403720" y="5213943"/>
            <a:ext cx="1565920" cy="646331"/>
          </a:xfrm>
          <a:prstGeom prst="rect">
            <a:avLst/>
          </a:prstGeom>
          <a:noFill/>
        </p:spPr>
        <p:txBody>
          <a:bodyPr wrap="square" rtlCol="0">
            <a:spAutoFit/>
          </a:bodyPr>
          <a:lstStyle/>
          <a:p>
            <a:pPr algn="ctr"/>
            <a:r>
              <a:rPr lang="en-US" dirty="0" err="1"/>
              <a:t>Drude</a:t>
            </a:r>
            <a:r>
              <a:rPr lang="en-US" dirty="0"/>
              <a:t> (1900)</a:t>
            </a:r>
          </a:p>
        </p:txBody>
      </p:sp>
      <p:sp>
        <p:nvSpPr>
          <p:cNvPr id="7" name="TextBox 6"/>
          <p:cNvSpPr txBox="1"/>
          <p:nvPr/>
        </p:nvSpPr>
        <p:spPr>
          <a:xfrm>
            <a:off x="607488" y="2826690"/>
            <a:ext cx="1948288" cy="646331"/>
          </a:xfrm>
          <a:prstGeom prst="rect">
            <a:avLst/>
          </a:prstGeom>
          <a:noFill/>
        </p:spPr>
        <p:txBody>
          <a:bodyPr wrap="square" rtlCol="0">
            <a:spAutoFit/>
          </a:bodyPr>
          <a:lstStyle/>
          <a:p>
            <a:pPr algn="ctr"/>
            <a:r>
              <a:rPr lang="en-US" dirty="0" err="1"/>
              <a:t>Sommerfeld</a:t>
            </a:r>
            <a:r>
              <a:rPr lang="en-US" dirty="0"/>
              <a:t> (1927)</a:t>
            </a:r>
          </a:p>
        </p:txBody>
      </p:sp>
      <p:cxnSp>
        <p:nvCxnSpPr>
          <p:cNvPr id="9" name="Straight Arrow Connector 8"/>
          <p:cNvCxnSpPr/>
          <p:nvPr/>
        </p:nvCxnSpPr>
        <p:spPr>
          <a:xfrm>
            <a:off x="1948326" y="3471040"/>
            <a:ext cx="319418" cy="1182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28908" y="6211669"/>
            <a:ext cx="1948288" cy="646331"/>
          </a:xfrm>
          <a:prstGeom prst="rect">
            <a:avLst/>
          </a:prstGeom>
          <a:noFill/>
        </p:spPr>
        <p:txBody>
          <a:bodyPr wrap="square" rtlCol="0">
            <a:spAutoFit/>
          </a:bodyPr>
          <a:lstStyle/>
          <a:p>
            <a:pPr algn="ctr"/>
            <a:r>
              <a:rPr lang="en-US" dirty="0" err="1"/>
              <a:t>Kroniq</a:t>
            </a:r>
            <a:r>
              <a:rPr lang="en-US" dirty="0"/>
              <a:t>-Penney</a:t>
            </a:r>
          </a:p>
          <a:p>
            <a:pPr algn="ctr"/>
            <a:r>
              <a:rPr lang="en-US" dirty="0"/>
              <a:t>(1931)</a:t>
            </a:r>
          </a:p>
        </p:txBody>
      </p:sp>
      <p:cxnSp>
        <p:nvCxnSpPr>
          <p:cNvPr id="13" name="Straight Arrow Connector 12"/>
          <p:cNvCxnSpPr/>
          <p:nvPr/>
        </p:nvCxnSpPr>
        <p:spPr>
          <a:xfrm flipH="1" flipV="1">
            <a:off x="2555776" y="4678779"/>
            <a:ext cx="47276" cy="1558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01600" y="5380672"/>
            <a:ext cx="1948288" cy="1477328"/>
          </a:xfrm>
          <a:prstGeom prst="rect">
            <a:avLst/>
          </a:prstGeom>
          <a:noFill/>
        </p:spPr>
        <p:txBody>
          <a:bodyPr wrap="square" rtlCol="0">
            <a:spAutoFit/>
          </a:bodyPr>
          <a:lstStyle/>
          <a:p>
            <a:pPr algn="ctr"/>
            <a:r>
              <a:rPr lang="en-US" dirty="0"/>
              <a:t>Hubbard</a:t>
            </a:r>
          </a:p>
          <a:p>
            <a:pPr algn="ctr"/>
            <a:r>
              <a:rPr lang="en-US" dirty="0"/>
              <a:t>(1963): Simplest interacting particles</a:t>
            </a:r>
          </a:p>
        </p:txBody>
      </p:sp>
      <p:sp>
        <p:nvSpPr>
          <p:cNvPr id="17" name="TextBox 16"/>
          <p:cNvSpPr txBox="1"/>
          <p:nvPr/>
        </p:nvSpPr>
        <p:spPr>
          <a:xfrm>
            <a:off x="1320460" y="5368399"/>
            <a:ext cx="1584176" cy="646331"/>
          </a:xfrm>
          <a:prstGeom prst="rect">
            <a:avLst/>
          </a:prstGeom>
          <a:noFill/>
        </p:spPr>
        <p:txBody>
          <a:bodyPr wrap="square" rtlCol="0">
            <a:spAutoFit/>
          </a:bodyPr>
          <a:lstStyle/>
          <a:p>
            <a:pPr algn="ctr"/>
            <a:r>
              <a:rPr lang="en-US" dirty="0"/>
              <a:t>LCAO (1928)</a:t>
            </a:r>
          </a:p>
        </p:txBody>
      </p:sp>
      <p:cxnSp>
        <p:nvCxnSpPr>
          <p:cNvPr id="20" name="Straight Arrow Connector 19"/>
          <p:cNvCxnSpPr/>
          <p:nvPr/>
        </p:nvCxnSpPr>
        <p:spPr>
          <a:xfrm flipV="1">
            <a:off x="2010192" y="4708543"/>
            <a:ext cx="347690" cy="675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545" y="5891341"/>
            <a:ext cx="1584176" cy="923330"/>
          </a:xfrm>
          <a:prstGeom prst="rect">
            <a:avLst/>
          </a:prstGeom>
          <a:noFill/>
        </p:spPr>
        <p:txBody>
          <a:bodyPr wrap="square" rtlCol="0">
            <a:spAutoFit/>
          </a:bodyPr>
          <a:lstStyle/>
          <a:p>
            <a:pPr algn="ctr"/>
            <a:r>
              <a:rPr lang="en-US" dirty="0"/>
              <a:t>Schrödinger equation (1925)</a:t>
            </a:r>
          </a:p>
        </p:txBody>
      </p:sp>
      <p:sp>
        <p:nvSpPr>
          <p:cNvPr id="24" name="TextBox 23"/>
          <p:cNvSpPr txBox="1"/>
          <p:nvPr/>
        </p:nvSpPr>
        <p:spPr>
          <a:xfrm>
            <a:off x="3398133" y="2902632"/>
            <a:ext cx="1584176" cy="923330"/>
          </a:xfrm>
          <a:prstGeom prst="rect">
            <a:avLst/>
          </a:prstGeom>
          <a:noFill/>
        </p:spPr>
        <p:txBody>
          <a:bodyPr wrap="square" rtlCol="0">
            <a:spAutoFit/>
          </a:bodyPr>
          <a:lstStyle/>
          <a:p>
            <a:pPr algn="ctr"/>
            <a:r>
              <a:rPr lang="en-US" dirty="0"/>
              <a:t>Tight Binding (1954)</a:t>
            </a:r>
          </a:p>
        </p:txBody>
      </p:sp>
      <p:sp>
        <p:nvSpPr>
          <p:cNvPr id="25" name="Rectangle 24"/>
          <p:cNvSpPr/>
          <p:nvPr/>
        </p:nvSpPr>
        <p:spPr>
          <a:xfrm>
            <a:off x="2932339" y="5485874"/>
            <a:ext cx="1307718" cy="923330"/>
          </a:xfrm>
          <a:prstGeom prst="rect">
            <a:avLst/>
          </a:prstGeom>
        </p:spPr>
        <p:txBody>
          <a:bodyPr wrap="square">
            <a:spAutoFit/>
          </a:bodyPr>
          <a:lstStyle/>
          <a:p>
            <a:pPr algn="ctr"/>
            <a:r>
              <a:rPr lang="en-US" dirty="0"/>
              <a:t>Muffin-tin approx. (1947)</a:t>
            </a:r>
          </a:p>
        </p:txBody>
      </p:sp>
      <p:sp>
        <p:nvSpPr>
          <p:cNvPr id="26" name="TextBox 25"/>
          <p:cNvSpPr txBox="1"/>
          <p:nvPr/>
        </p:nvSpPr>
        <p:spPr>
          <a:xfrm>
            <a:off x="4588728" y="3378334"/>
            <a:ext cx="1224136" cy="646331"/>
          </a:xfrm>
          <a:prstGeom prst="rect">
            <a:avLst/>
          </a:prstGeom>
          <a:noFill/>
        </p:spPr>
        <p:txBody>
          <a:bodyPr wrap="square" rtlCol="0">
            <a:spAutoFit/>
          </a:bodyPr>
          <a:lstStyle/>
          <a:p>
            <a:pPr algn="ctr"/>
            <a:r>
              <a:rPr lang="en-US" b="1" dirty="0"/>
              <a:t>DFT</a:t>
            </a:r>
            <a:r>
              <a:rPr lang="en-US" dirty="0"/>
              <a:t> (1964)</a:t>
            </a:r>
          </a:p>
        </p:txBody>
      </p:sp>
      <p:sp>
        <p:nvSpPr>
          <p:cNvPr id="27" name="Rectangle 26"/>
          <p:cNvSpPr/>
          <p:nvPr/>
        </p:nvSpPr>
        <p:spPr>
          <a:xfrm>
            <a:off x="5332790" y="2780928"/>
            <a:ext cx="1262665" cy="923330"/>
          </a:xfrm>
          <a:prstGeom prst="rect">
            <a:avLst/>
          </a:prstGeom>
        </p:spPr>
        <p:txBody>
          <a:bodyPr wrap="square">
            <a:spAutoFit/>
          </a:bodyPr>
          <a:lstStyle/>
          <a:p>
            <a:pPr algn="ctr"/>
            <a:r>
              <a:rPr lang="en-US" dirty="0"/>
              <a:t>GW approx. (1965)</a:t>
            </a:r>
          </a:p>
        </p:txBody>
      </p:sp>
      <p:cxnSp>
        <p:nvCxnSpPr>
          <p:cNvPr id="29" name="Straight Arrow Connector 28"/>
          <p:cNvCxnSpPr/>
          <p:nvPr/>
        </p:nvCxnSpPr>
        <p:spPr>
          <a:xfrm flipH="1">
            <a:off x="4139952" y="3789040"/>
            <a:ext cx="177280" cy="615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645045" y="4904000"/>
            <a:ext cx="0" cy="613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860032" y="3933056"/>
            <a:ext cx="325052" cy="628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6" idx="0"/>
          </p:cNvCxnSpPr>
          <p:nvPr/>
        </p:nvCxnSpPr>
        <p:spPr>
          <a:xfrm flipH="1" flipV="1">
            <a:off x="4720952" y="4708206"/>
            <a:ext cx="154792" cy="672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950986" y="3640130"/>
            <a:ext cx="987334" cy="1017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645045" y="4880629"/>
            <a:ext cx="1018876" cy="646331"/>
          </a:xfrm>
          <a:prstGeom prst="rect">
            <a:avLst/>
          </a:prstGeom>
          <a:noFill/>
        </p:spPr>
        <p:txBody>
          <a:bodyPr wrap="square" rtlCol="0">
            <a:spAutoFit/>
          </a:bodyPr>
          <a:lstStyle/>
          <a:p>
            <a:pPr algn="ctr"/>
            <a:r>
              <a:rPr lang="en-US" dirty="0" err="1"/>
              <a:t>k</a:t>
            </a:r>
            <a:r>
              <a:rPr lang="en-US" dirty="0" err="1">
                <a:sym typeface="Symbol" panose="05050102010706020507" pitchFamily="18" charset="2"/>
              </a:rPr>
              <a:t>p</a:t>
            </a:r>
            <a:endParaRPr lang="en-US" dirty="0">
              <a:sym typeface="Symbol" panose="05050102010706020507" pitchFamily="18" charset="2"/>
            </a:endParaRPr>
          </a:p>
          <a:p>
            <a:pPr algn="ctr"/>
            <a:r>
              <a:rPr lang="en-US" dirty="0">
                <a:sym typeface="Symbol" panose="05050102010706020507" pitchFamily="18" charset="2"/>
              </a:rPr>
              <a:t>(1955)</a:t>
            </a:r>
            <a:endParaRPr lang="en-US" dirty="0"/>
          </a:p>
        </p:txBody>
      </p:sp>
      <p:sp>
        <p:nvSpPr>
          <p:cNvPr id="40" name="Rectangle 39"/>
          <p:cNvSpPr/>
          <p:nvPr/>
        </p:nvSpPr>
        <p:spPr>
          <a:xfrm>
            <a:off x="2430830" y="2982628"/>
            <a:ext cx="1255335" cy="923330"/>
          </a:xfrm>
          <a:prstGeom prst="rect">
            <a:avLst/>
          </a:prstGeom>
        </p:spPr>
        <p:txBody>
          <a:bodyPr wrap="square">
            <a:spAutoFit/>
          </a:bodyPr>
          <a:lstStyle/>
          <a:p>
            <a:pPr algn="ctr"/>
            <a:r>
              <a:rPr lang="en-US" dirty="0" err="1"/>
              <a:t>Wannier</a:t>
            </a:r>
            <a:r>
              <a:rPr lang="en-US" dirty="0"/>
              <a:t> function (1937)</a:t>
            </a:r>
          </a:p>
        </p:txBody>
      </p:sp>
      <p:sp>
        <p:nvSpPr>
          <p:cNvPr id="43" name="TextBox 42"/>
          <p:cNvSpPr txBox="1"/>
          <p:nvPr/>
        </p:nvSpPr>
        <p:spPr>
          <a:xfrm>
            <a:off x="5460412" y="5437990"/>
            <a:ext cx="3683588" cy="1323439"/>
          </a:xfrm>
          <a:prstGeom prst="rect">
            <a:avLst/>
          </a:prstGeom>
          <a:noFill/>
        </p:spPr>
        <p:txBody>
          <a:bodyPr wrap="square" rtlCol="0">
            <a:spAutoFit/>
          </a:bodyPr>
          <a:lstStyle/>
          <a:p>
            <a:pPr algn="ctr"/>
            <a:r>
              <a:rPr lang="en-US" sz="2000" b="1" dirty="0">
                <a:solidFill>
                  <a:srgbClr val="FF0000"/>
                </a:solidFill>
              </a:rPr>
              <a:t>Recently, more of a focus on computational implementation and accuracy</a:t>
            </a:r>
          </a:p>
        </p:txBody>
      </p:sp>
    </p:spTree>
    <p:extLst>
      <p:ext uri="{BB962C8B-B14F-4D97-AF65-F5344CB8AC3E}">
        <p14:creationId xmlns:p14="http://schemas.microsoft.com/office/powerpoint/2010/main" val="2910054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60" y="404664"/>
            <a:ext cx="8892480" cy="1206895"/>
          </a:xfrm>
        </p:spPr>
        <p:txBody>
          <a:bodyPr/>
          <a:lstStyle/>
          <a:p>
            <a:r>
              <a:rPr lang="en-US" sz="4400" dirty="0"/>
              <a:t>Methods of Calculating Energy Bands</a:t>
            </a:r>
            <a:br>
              <a:rPr lang="en-US" dirty="0"/>
            </a:br>
            <a:endParaRPr lang="en-US" sz="4800" dirty="0"/>
          </a:p>
        </p:txBody>
      </p:sp>
      <p:pic>
        <p:nvPicPr>
          <p:cNvPr id="3" name="Picture 2"/>
          <p:cNvPicPr>
            <a:picLocks noChangeAspect="1"/>
          </p:cNvPicPr>
          <p:nvPr/>
        </p:nvPicPr>
        <p:blipFill>
          <a:blip r:embed="rId3"/>
          <a:stretch>
            <a:fillRect/>
          </a:stretch>
        </p:blipFill>
        <p:spPr>
          <a:xfrm>
            <a:off x="0" y="2852936"/>
            <a:ext cx="9144000" cy="4005064"/>
          </a:xfrm>
          <a:prstGeom prst="rect">
            <a:avLst/>
          </a:prstGeom>
        </p:spPr>
      </p:pic>
      <p:sp>
        <p:nvSpPr>
          <p:cNvPr id="6" name="TextBox 5"/>
          <p:cNvSpPr txBox="1"/>
          <p:nvPr/>
        </p:nvSpPr>
        <p:spPr>
          <a:xfrm>
            <a:off x="-403720" y="5213943"/>
            <a:ext cx="1565920" cy="646331"/>
          </a:xfrm>
          <a:prstGeom prst="rect">
            <a:avLst/>
          </a:prstGeom>
          <a:noFill/>
        </p:spPr>
        <p:txBody>
          <a:bodyPr wrap="square" rtlCol="0">
            <a:spAutoFit/>
          </a:bodyPr>
          <a:lstStyle/>
          <a:p>
            <a:pPr algn="ctr"/>
            <a:r>
              <a:rPr lang="en-US" dirty="0" err="1"/>
              <a:t>Drude</a:t>
            </a:r>
            <a:r>
              <a:rPr lang="en-US" dirty="0"/>
              <a:t> (1900)</a:t>
            </a:r>
          </a:p>
        </p:txBody>
      </p:sp>
      <p:sp>
        <p:nvSpPr>
          <p:cNvPr id="7" name="TextBox 6"/>
          <p:cNvSpPr txBox="1"/>
          <p:nvPr/>
        </p:nvSpPr>
        <p:spPr>
          <a:xfrm>
            <a:off x="607488" y="2826690"/>
            <a:ext cx="1948288" cy="646331"/>
          </a:xfrm>
          <a:prstGeom prst="rect">
            <a:avLst/>
          </a:prstGeom>
          <a:noFill/>
        </p:spPr>
        <p:txBody>
          <a:bodyPr wrap="square" rtlCol="0">
            <a:spAutoFit/>
          </a:bodyPr>
          <a:lstStyle/>
          <a:p>
            <a:pPr algn="ctr"/>
            <a:r>
              <a:rPr lang="en-US" dirty="0" err="1"/>
              <a:t>Sommerfeld</a:t>
            </a:r>
            <a:r>
              <a:rPr lang="en-US" dirty="0"/>
              <a:t> (1927)</a:t>
            </a:r>
          </a:p>
        </p:txBody>
      </p:sp>
      <p:cxnSp>
        <p:nvCxnSpPr>
          <p:cNvPr id="9" name="Straight Arrow Connector 8"/>
          <p:cNvCxnSpPr/>
          <p:nvPr/>
        </p:nvCxnSpPr>
        <p:spPr>
          <a:xfrm>
            <a:off x="1948326" y="3471040"/>
            <a:ext cx="319418" cy="1182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28908" y="6211669"/>
            <a:ext cx="1948288" cy="646331"/>
          </a:xfrm>
          <a:prstGeom prst="rect">
            <a:avLst/>
          </a:prstGeom>
          <a:noFill/>
        </p:spPr>
        <p:txBody>
          <a:bodyPr wrap="square" rtlCol="0">
            <a:spAutoFit/>
          </a:bodyPr>
          <a:lstStyle/>
          <a:p>
            <a:pPr algn="ctr"/>
            <a:r>
              <a:rPr lang="en-US" dirty="0" err="1"/>
              <a:t>Kroniq</a:t>
            </a:r>
            <a:r>
              <a:rPr lang="en-US" dirty="0"/>
              <a:t>-Penney</a:t>
            </a:r>
          </a:p>
          <a:p>
            <a:pPr algn="ctr"/>
            <a:r>
              <a:rPr lang="en-US" dirty="0"/>
              <a:t>(1931)</a:t>
            </a:r>
          </a:p>
        </p:txBody>
      </p:sp>
      <p:cxnSp>
        <p:nvCxnSpPr>
          <p:cNvPr id="13" name="Straight Arrow Connector 12"/>
          <p:cNvCxnSpPr/>
          <p:nvPr/>
        </p:nvCxnSpPr>
        <p:spPr>
          <a:xfrm flipH="1" flipV="1">
            <a:off x="2555776" y="4678779"/>
            <a:ext cx="47276" cy="1558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01600" y="5380672"/>
            <a:ext cx="1948288" cy="1477328"/>
          </a:xfrm>
          <a:prstGeom prst="rect">
            <a:avLst/>
          </a:prstGeom>
          <a:noFill/>
        </p:spPr>
        <p:txBody>
          <a:bodyPr wrap="square" rtlCol="0">
            <a:spAutoFit/>
          </a:bodyPr>
          <a:lstStyle/>
          <a:p>
            <a:pPr algn="ctr"/>
            <a:r>
              <a:rPr lang="en-US" dirty="0"/>
              <a:t>Hubbard</a:t>
            </a:r>
          </a:p>
          <a:p>
            <a:pPr algn="ctr"/>
            <a:r>
              <a:rPr lang="en-US" dirty="0"/>
              <a:t>(1963): Simplest interacting particles</a:t>
            </a:r>
          </a:p>
        </p:txBody>
      </p:sp>
      <p:sp>
        <p:nvSpPr>
          <p:cNvPr id="17" name="TextBox 16"/>
          <p:cNvSpPr txBox="1"/>
          <p:nvPr/>
        </p:nvSpPr>
        <p:spPr>
          <a:xfrm>
            <a:off x="1320460" y="5368399"/>
            <a:ext cx="1584176" cy="646331"/>
          </a:xfrm>
          <a:prstGeom prst="rect">
            <a:avLst/>
          </a:prstGeom>
          <a:noFill/>
        </p:spPr>
        <p:txBody>
          <a:bodyPr wrap="square" rtlCol="0">
            <a:spAutoFit/>
          </a:bodyPr>
          <a:lstStyle/>
          <a:p>
            <a:pPr algn="ctr"/>
            <a:r>
              <a:rPr lang="en-US" dirty="0"/>
              <a:t>LCAO (1928)</a:t>
            </a:r>
          </a:p>
        </p:txBody>
      </p:sp>
      <p:cxnSp>
        <p:nvCxnSpPr>
          <p:cNvPr id="20" name="Straight Arrow Connector 19"/>
          <p:cNvCxnSpPr/>
          <p:nvPr/>
        </p:nvCxnSpPr>
        <p:spPr>
          <a:xfrm flipV="1">
            <a:off x="2010192" y="4708543"/>
            <a:ext cx="347690" cy="675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545" y="5891341"/>
            <a:ext cx="1584176" cy="923330"/>
          </a:xfrm>
          <a:prstGeom prst="rect">
            <a:avLst/>
          </a:prstGeom>
          <a:noFill/>
        </p:spPr>
        <p:txBody>
          <a:bodyPr wrap="square" rtlCol="0">
            <a:spAutoFit/>
          </a:bodyPr>
          <a:lstStyle/>
          <a:p>
            <a:pPr algn="ctr"/>
            <a:r>
              <a:rPr lang="en-US" dirty="0"/>
              <a:t>Schrödinger equation (1925)</a:t>
            </a:r>
          </a:p>
        </p:txBody>
      </p:sp>
      <p:sp>
        <p:nvSpPr>
          <p:cNvPr id="24" name="TextBox 23"/>
          <p:cNvSpPr txBox="1"/>
          <p:nvPr/>
        </p:nvSpPr>
        <p:spPr>
          <a:xfrm>
            <a:off x="3398133" y="2902632"/>
            <a:ext cx="1584176" cy="923330"/>
          </a:xfrm>
          <a:prstGeom prst="rect">
            <a:avLst/>
          </a:prstGeom>
          <a:noFill/>
        </p:spPr>
        <p:txBody>
          <a:bodyPr wrap="square" rtlCol="0">
            <a:spAutoFit/>
          </a:bodyPr>
          <a:lstStyle/>
          <a:p>
            <a:pPr algn="ctr"/>
            <a:r>
              <a:rPr lang="en-US" dirty="0"/>
              <a:t>Tight Binding (1954)</a:t>
            </a:r>
          </a:p>
        </p:txBody>
      </p:sp>
      <p:sp>
        <p:nvSpPr>
          <p:cNvPr id="25" name="Rectangle 24"/>
          <p:cNvSpPr/>
          <p:nvPr/>
        </p:nvSpPr>
        <p:spPr>
          <a:xfrm>
            <a:off x="2932339" y="5485874"/>
            <a:ext cx="1307718" cy="923330"/>
          </a:xfrm>
          <a:prstGeom prst="rect">
            <a:avLst/>
          </a:prstGeom>
        </p:spPr>
        <p:txBody>
          <a:bodyPr wrap="square">
            <a:spAutoFit/>
          </a:bodyPr>
          <a:lstStyle/>
          <a:p>
            <a:pPr algn="ctr"/>
            <a:r>
              <a:rPr lang="en-US" dirty="0"/>
              <a:t>Muffin-tin approx. (1947)</a:t>
            </a:r>
          </a:p>
        </p:txBody>
      </p:sp>
      <p:sp>
        <p:nvSpPr>
          <p:cNvPr id="26" name="TextBox 25"/>
          <p:cNvSpPr txBox="1"/>
          <p:nvPr/>
        </p:nvSpPr>
        <p:spPr>
          <a:xfrm>
            <a:off x="4588728" y="3378334"/>
            <a:ext cx="1224136" cy="646331"/>
          </a:xfrm>
          <a:prstGeom prst="rect">
            <a:avLst/>
          </a:prstGeom>
          <a:noFill/>
        </p:spPr>
        <p:txBody>
          <a:bodyPr wrap="square" rtlCol="0">
            <a:spAutoFit/>
          </a:bodyPr>
          <a:lstStyle/>
          <a:p>
            <a:pPr algn="ctr"/>
            <a:r>
              <a:rPr lang="en-US" b="1" dirty="0"/>
              <a:t>DFT</a:t>
            </a:r>
            <a:r>
              <a:rPr lang="en-US" dirty="0"/>
              <a:t> (1964)</a:t>
            </a:r>
          </a:p>
        </p:txBody>
      </p:sp>
      <p:sp>
        <p:nvSpPr>
          <p:cNvPr id="27" name="Rectangle 26"/>
          <p:cNvSpPr/>
          <p:nvPr/>
        </p:nvSpPr>
        <p:spPr>
          <a:xfrm>
            <a:off x="5332790" y="2780928"/>
            <a:ext cx="1262665" cy="923330"/>
          </a:xfrm>
          <a:prstGeom prst="rect">
            <a:avLst/>
          </a:prstGeom>
        </p:spPr>
        <p:txBody>
          <a:bodyPr wrap="square">
            <a:spAutoFit/>
          </a:bodyPr>
          <a:lstStyle/>
          <a:p>
            <a:pPr algn="ctr"/>
            <a:r>
              <a:rPr lang="en-US" dirty="0"/>
              <a:t>GW approx. (1965)</a:t>
            </a:r>
          </a:p>
        </p:txBody>
      </p:sp>
      <p:cxnSp>
        <p:nvCxnSpPr>
          <p:cNvPr id="29" name="Straight Arrow Connector 28"/>
          <p:cNvCxnSpPr/>
          <p:nvPr/>
        </p:nvCxnSpPr>
        <p:spPr>
          <a:xfrm flipH="1">
            <a:off x="4139952" y="3789040"/>
            <a:ext cx="177280" cy="615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645045" y="4904000"/>
            <a:ext cx="0" cy="613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860032" y="3933056"/>
            <a:ext cx="325052" cy="628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6" idx="0"/>
          </p:cNvCxnSpPr>
          <p:nvPr/>
        </p:nvCxnSpPr>
        <p:spPr>
          <a:xfrm flipH="1" flipV="1">
            <a:off x="4720952" y="4708206"/>
            <a:ext cx="154792" cy="672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950986" y="3640130"/>
            <a:ext cx="987334" cy="1017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645045" y="4880629"/>
            <a:ext cx="1018876" cy="646331"/>
          </a:xfrm>
          <a:prstGeom prst="rect">
            <a:avLst/>
          </a:prstGeom>
          <a:noFill/>
        </p:spPr>
        <p:txBody>
          <a:bodyPr wrap="square" rtlCol="0">
            <a:spAutoFit/>
          </a:bodyPr>
          <a:lstStyle/>
          <a:p>
            <a:pPr algn="ctr"/>
            <a:r>
              <a:rPr lang="en-US" dirty="0" err="1"/>
              <a:t>k</a:t>
            </a:r>
            <a:r>
              <a:rPr lang="en-US" dirty="0" err="1">
                <a:sym typeface="Symbol" panose="05050102010706020507" pitchFamily="18" charset="2"/>
              </a:rPr>
              <a:t>p</a:t>
            </a:r>
            <a:endParaRPr lang="en-US" dirty="0">
              <a:sym typeface="Symbol" panose="05050102010706020507" pitchFamily="18" charset="2"/>
            </a:endParaRPr>
          </a:p>
          <a:p>
            <a:pPr algn="ctr"/>
            <a:r>
              <a:rPr lang="en-US" dirty="0">
                <a:sym typeface="Symbol" panose="05050102010706020507" pitchFamily="18" charset="2"/>
              </a:rPr>
              <a:t>(1955)</a:t>
            </a:r>
            <a:endParaRPr lang="en-US" dirty="0"/>
          </a:p>
        </p:txBody>
      </p:sp>
      <p:sp>
        <p:nvSpPr>
          <p:cNvPr id="40" name="Rectangle 39"/>
          <p:cNvSpPr/>
          <p:nvPr/>
        </p:nvSpPr>
        <p:spPr>
          <a:xfrm>
            <a:off x="2430830" y="2982628"/>
            <a:ext cx="1255335" cy="923330"/>
          </a:xfrm>
          <a:prstGeom prst="rect">
            <a:avLst/>
          </a:prstGeom>
        </p:spPr>
        <p:txBody>
          <a:bodyPr wrap="square">
            <a:spAutoFit/>
          </a:bodyPr>
          <a:lstStyle/>
          <a:p>
            <a:pPr algn="ctr"/>
            <a:r>
              <a:rPr lang="en-US" dirty="0" err="1"/>
              <a:t>Wannier</a:t>
            </a:r>
            <a:r>
              <a:rPr lang="en-US" dirty="0"/>
              <a:t> function (1937)</a:t>
            </a:r>
          </a:p>
        </p:txBody>
      </p:sp>
      <p:pic>
        <p:nvPicPr>
          <p:cNvPr id="28" name="Picture 27">
            <a:extLst>
              <a:ext uri="{FF2B5EF4-FFF2-40B4-BE49-F238E27FC236}">
                <a16:creationId xmlns:a16="http://schemas.microsoft.com/office/drawing/2014/main" id="{A359A7DC-D228-4738-8884-62C7CE8A2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776266"/>
            <a:ext cx="3110886" cy="309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7953027-E14D-4D34-AD57-78CB967F0EAF}"/>
              </a:ext>
            </a:extLst>
          </p:cNvPr>
          <p:cNvSpPr txBox="1"/>
          <p:nvPr/>
        </p:nvSpPr>
        <p:spPr>
          <a:xfrm>
            <a:off x="-83545" y="836712"/>
            <a:ext cx="9311089" cy="1754326"/>
          </a:xfrm>
          <a:prstGeom prst="rect">
            <a:avLst/>
          </a:prstGeom>
          <a:noFill/>
        </p:spPr>
        <p:txBody>
          <a:bodyPr wrap="square" rtlCol="0">
            <a:spAutoFit/>
          </a:bodyPr>
          <a:lstStyle/>
          <a:p>
            <a:pPr algn="ctr"/>
            <a:r>
              <a:rPr lang="en-US" sz="2700" dirty="0"/>
              <a:t>Every single time I don’t get funded from the National Science Foundation, the reviewers note that I haven’t proposed strong enough collaboration with theorists. So… what do you think I do now?</a:t>
            </a:r>
          </a:p>
        </p:txBody>
      </p:sp>
      <p:sp>
        <p:nvSpPr>
          <p:cNvPr id="5" name="TextBox 4">
            <a:extLst>
              <a:ext uri="{FF2B5EF4-FFF2-40B4-BE49-F238E27FC236}">
                <a16:creationId xmlns:a16="http://schemas.microsoft.com/office/drawing/2014/main" id="{8952C189-A40C-4C84-B234-71D55E61D7EA}"/>
              </a:ext>
            </a:extLst>
          </p:cNvPr>
          <p:cNvSpPr txBox="1"/>
          <p:nvPr/>
        </p:nvSpPr>
        <p:spPr>
          <a:xfrm>
            <a:off x="7400365" y="4787743"/>
            <a:ext cx="1007972" cy="923330"/>
          </a:xfrm>
          <a:prstGeom prst="rect">
            <a:avLst/>
          </a:prstGeom>
          <a:noFill/>
        </p:spPr>
        <p:txBody>
          <a:bodyPr wrap="square" rtlCol="0">
            <a:spAutoFit/>
          </a:bodyPr>
          <a:lstStyle/>
          <a:p>
            <a:r>
              <a:rPr lang="en-US" sz="5400" dirty="0">
                <a:solidFill>
                  <a:srgbClr val="FF0000"/>
                </a:solidFill>
              </a:rPr>
              <a:t>*</a:t>
            </a:r>
          </a:p>
        </p:txBody>
      </p:sp>
    </p:spTree>
    <p:extLst>
      <p:ext uri="{BB962C8B-B14F-4D97-AF65-F5344CB8AC3E}">
        <p14:creationId xmlns:p14="http://schemas.microsoft.com/office/powerpoint/2010/main" val="206855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91264" cy="1139825"/>
          </a:xfrm>
        </p:spPr>
        <p:txBody>
          <a:bodyPr/>
          <a:lstStyle/>
          <a:p>
            <a:pPr algn="ctr"/>
            <a:r>
              <a:rPr lang="en-US" dirty="0"/>
              <a:t>Early Techniques Used The Independent Electron (e</a:t>
            </a:r>
            <a:r>
              <a:rPr lang="en-US" baseline="30000" dirty="0"/>
              <a:t>-</a:t>
            </a:r>
            <a:r>
              <a:rPr lang="en-US" dirty="0"/>
              <a:t>) Approx.</a:t>
            </a:r>
          </a:p>
        </p:txBody>
      </p:sp>
      <p:sp>
        <p:nvSpPr>
          <p:cNvPr id="6" name="Content Placeholder 5"/>
          <p:cNvSpPr>
            <a:spLocks noGrp="1"/>
          </p:cNvSpPr>
          <p:nvPr>
            <p:ph idx="1"/>
          </p:nvPr>
        </p:nvSpPr>
        <p:spPr>
          <a:xfrm>
            <a:off x="251520" y="3068960"/>
            <a:ext cx="8892480" cy="3789040"/>
          </a:xfrm>
        </p:spPr>
        <p:txBody>
          <a:bodyPr/>
          <a:lstStyle/>
          <a:p>
            <a:pPr marL="338138" indent="-338138"/>
            <a:r>
              <a:rPr lang="en-US" dirty="0"/>
              <a:t>An independent SE for each e</a:t>
            </a:r>
            <a:r>
              <a:rPr lang="en-US" baseline="30000" dirty="0"/>
              <a:t>-</a:t>
            </a:r>
            <a:r>
              <a:rPr lang="en-US" dirty="0"/>
              <a:t> is simplification</a:t>
            </a:r>
          </a:p>
        </p:txBody>
      </p:sp>
      <p:graphicFrame>
        <p:nvGraphicFramePr>
          <p:cNvPr id="4" name="Object 2"/>
          <p:cNvGraphicFramePr>
            <a:graphicFrameLocks noChangeAspect="1"/>
          </p:cNvGraphicFramePr>
          <p:nvPr/>
        </p:nvGraphicFramePr>
        <p:xfrm>
          <a:off x="781760" y="1628800"/>
          <a:ext cx="7580479" cy="1440160"/>
        </p:xfrm>
        <a:graphic>
          <a:graphicData uri="http://schemas.openxmlformats.org/presentationml/2006/ole">
            <mc:AlternateContent xmlns:mc="http://schemas.openxmlformats.org/markup-compatibility/2006">
              <mc:Choice xmlns:v="urn:schemas-microsoft-com:vml" Requires="v">
                <p:oleObj name="Equation" r:id="rId3" imgW="2209680" imgH="419040" progId="Equation.3">
                  <p:embed/>
                </p:oleObj>
              </mc:Choice>
              <mc:Fallback>
                <p:oleObj name="Equation" r:id="rId3" imgW="2209680" imgH="419040" progId="Equation.3">
                  <p:embed/>
                  <p:pic>
                    <p:nvPicPr>
                      <p:cNvPr id="4" name="Object 2"/>
                      <p:cNvPicPr>
                        <a:picLocks noChangeAspect="1" noChangeArrowheads="1"/>
                      </p:cNvPicPr>
                      <p:nvPr/>
                    </p:nvPicPr>
                    <p:blipFill>
                      <a:blip r:embed="rId4"/>
                      <a:srcRect/>
                      <a:stretch>
                        <a:fillRect/>
                      </a:stretch>
                    </p:blipFill>
                    <p:spPr bwMode="auto">
                      <a:xfrm>
                        <a:off x="781760" y="1628800"/>
                        <a:ext cx="7580479" cy="1440160"/>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1070512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91264" cy="1139825"/>
          </a:xfrm>
        </p:spPr>
        <p:txBody>
          <a:bodyPr/>
          <a:lstStyle/>
          <a:p>
            <a:pPr algn="ctr"/>
            <a:r>
              <a:rPr lang="en-US" dirty="0"/>
              <a:t>Early Techniques Used The Independent Electron (e</a:t>
            </a:r>
            <a:r>
              <a:rPr lang="en-US" baseline="30000" dirty="0"/>
              <a:t>-</a:t>
            </a:r>
            <a:r>
              <a:rPr lang="en-US" dirty="0"/>
              <a:t>) Approx.</a:t>
            </a:r>
          </a:p>
        </p:txBody>
      </p:sp>
      <p:sp>
        <p:nvSpPr>
          <p:cNvPr id="6" name="Content Placeholder 5"/>
          <p:cNvSpPr>
            <a:spLocks noGrp="1"/>
          </p:cNvSpPr>
          <p:nvPr>
            <p:ph idx="1"/>
          </p:nvPr>
        </p:nvSpPr>
        <p:spPr>
          <a:xfrm>
            <a:off x="251520" y="3068960"/>
            <a:ext cx="8892480" cy="3789040"/>
          </a:xfrm>
        </p:spPr>
        <p:txBody>
          <a:bodyPr/>
          <a:lstStyle/>
          <a:p>
            <a:pPr marL="338138" indent="-338138"/>
            <a:r>
              <a:rPr lang="en-US" dirty="0"/>
              <a:t>An independent SE for each e</a:t>
            </a:r>
            <a:r>
              <a:rPr lang="en-US" baseline="30000" dirty="0"/>
              <a:t>-</a:t>
            </a:r>
            <a:r>
              <a:rPr lang="en-US" dirty="0"/>
              <a:t> is simplification</a:t>
            </a:r>
          </a:p>
          <a:p>
            <a:pPr marL="338138" indent="-338138"/>
            <a:r>
              <a:rPr lang="en-US" dirty="0"/>
              <a:t>The </a:t>
            </a:r>
            <a:r>
              <a:rPr lang="en-US" dirty="0" err="1"/>
              <a:t>ind.</a:t>
            </a:r>
            <a:r>
              <a:rPr lang="en-US" dirty="0"/>
              <a:t> e</a:t>
            </a:r>
            <a:r>
              <a:rPr lang="en-US" baseline="30000" dirty="0"/>
              <a:t>-</a:t>
            </a:r>
            <a:r>
              <a:rPr lang="en-US" dirty="0"/>
              <a:t> approx. however doesn’t ignore all</a:t>
            </a:r>
          </a:p>
        </p:txBody>
      </p:sp>
      <p:graphicFrame>
        <p:nvGraphicFramePr>
          <p:cNvPr id="4" name="Object 2"/>
          <p:cNvGraphicFramePr>
            <a:graphicFrameLocks noChangeAspect="1"/>
          </p:cNvGraphicFramePr>
          <p:nvPr/>
        </p:nvGraphicFramePr>
        <p:xfrm>
          <a:off x="781760" y="1628800"/>
          <a:ext cx="7580479" cy="1440160"/>
        </p:xfrm>
        <a:graphic>
          <a:graphicData uri="http://schemas.openxmlformats.org/presentationml/2006/ole">
            <mc:AlternateContent xmlns:mc="http://schemas.openxmlformats.org/markup-compatibility/2006">
              <mc:Choice xmlns:v="urn:schemas-microsoft-com:vml" Requires="v">
                <p:oleObj name="Equation" r:id="rId3" imgW="2209680" imgH="419040" progId="Equation.3">
                  <p:embed/>
                </p:oleObj>
              </mc:Choice>
              <mc:Fallback>
                <p:oleObj name="Equation" r:id="rId3" imgW="2209680" imgH="419040" progId="Equation.3">
                  <p:embed/>
                  <p:pic>
                    <p:nvPicPr>
                      <p:cNvPr id="4" name="Object 2"/>
                      <p:cNvPicPr>
                        <a:picLocks noChangeAspect="1" noChangeArrowheads="1"/>
                      </p:cNvPicPr>
                      <p:nvPr/>
                    </p:nvPicPr>
                    <p:blipFill>
                      <a:blip r:embed="rId4"/>
                      <a:srcRect/>
                      <a:stretch>
                        <a:fillRect/>
                      </a:stretch>
                    </p:blipFill>
                    <p:spPr bwMode="auto">
                      <a:xfrm>
                        <a:off x="781760" y="1628800"/>
                        <a:ext cx="7580479" cy="1440160"/>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33579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91264" cy="1139825"/>
          </a:xfrm>
        </p:spPr>
        <p:txBody>
          <a:bodyPr/>
          <a:lstStyle/>
          <a:p>
            <a:pPr algn="ctr"/>
            <a:r>
              <a:rPr lang="en-US" dirty="0"/>
              <a:t>Early Techniques Used The Independent Electron (e</a:t>
            </a:r>
            <a:r>
              <a:rPr lang="en-US" baseline="30000" dirty="0"/>
              <a:t>-</a:t>
            </a:r>
            <a:r>
              <a:rPr lang="en-US" dirty="0"/>
              <a:t>) Approx.</a:t>
            </a:r>
          </a:p>
        </p:txBody>
      </p:sp>
      <p:sp>
        <p:nvSpPr>
          <p:cNvPr id="6" name="Content Placeholder 5"/>
          <p:cNvSpPr>
            <a:spLocks noGrp="1"/>
          </p:cNvSpPr>
          <p:nvPr>
            <p:ph idx="1"/>
          </p:nvPr>
        </p:nvSpPr>
        <p:spPr>
          <a:xfrm>
            <a:off x="251520" y="3068960"/>
            <a:ext cx="8892480" cy="3789040"/>
          </a:xfrm>
        </p:spPr>
        <p:txBody>
          <a:bodyPr/>
          <a:lstStyle/>
          <a:p>
            <a:pPr marL="338138" indent="-338138"/>
            <a:r>
              <a:rPr lang="en-US" dirty="0"/>
              <a:t>An independent SE for each e</a:t>
            </a:r>
            <a:r>
              <a:rPr lang="en-US" baseline="30000" dirty="0"/>
              <a:t>-</a:t>
            </a:r>
            <a:r>
              <a:rPr lang="en-US" dirty="0"/>
              <a:t> is simplification</a:t>
            </a:r>
          </a:p>
          <a:p>
            <a:pPr marL="338138" indent="-338138"/>
            <a:r>
              <a:rPr lang="en-US" dirty="0"/>
              <a:t>The </a:t>
            </a:r>
            <a:r>
              <a:rPr lang="en-US" dirty="0" err="1"/>
              <a:t>ind.</a:t>
            </a:r>
            <a:r>
              <a:rPr lang="en-US" dirty="0"/>
              <a:t> e</a:t>
            </a:r>
            <a:r>
              <a:rPr lang="en-US" baseline="30000" dirty="0"/>
              <a:t>-</a:t>
            </a:r>
            <a:r>
              <a:rPr lang="en-US" dirty="0"/>
              <a:t> approx. however doesn’t ignore all</a:t>
            </a:r>
          </a:p>
          <a:p>
            <a:pPr marL="338138" indent="-338138"/>
            <a:r>
              <a:rPr lang="en-US" dirty="0"/>
              <a:t>U(r)=periodic potential + periodic interactions</a:t>
            </a:r>
          </a:p>
        </p:txBody>
      </p:sp>
      <p:graphicFrame>
        <p:nvGraphicFramePr>
          <p:cNvPr id="4" name="Object 2"/>
          <p:cNvGraphicFramePr>
            <a:graphicFrameLocks noChangeAspect="1"/>
          </p:cNvGraphicFramePr>
          <p:nvPr/>
        </p:nvGraphicFramePr>
        <p:xfrm>
          <a:off x="781760" y="1628800"/>
          <a:ext cx="7580479" cy="1440160"/>
        </p:xfrm>
        <a:graphic>
          <a:graphicData uri="http://schemas.openxmlformats.org/presentationml/2006/ole">
            <mc:AlternateContent xmlns:mc="http://schemas.openxmlformats.org/markup-compatibility/2006">
              <mc:Choice xmlns:v="urn:schemas-microsoft-com:vml" Requires="v">
                <p:oleObj name="Equation" r:id="rId3" imgW="2209680" imgH="419040" progId="Equation.3">
                  <p:embed/>
                </p:oleObj>
              </mc:Choice>
              <mc:Fallback>
                <p:oleObj name="Equation" r:id="rId3" imgW="2209680" imgH="419040" progId="Equation.3">
                  <p:embed/>
                  <p:pic>
                    <p:nvPicPr>
                      <p:cNvPr id="4" name="Object 2"/>
                      <p:cNvPicPr>
                        <a:picLocks noChangeAspect="1" noChangeArrowheads="1"/>
                      </p:cNvPicPr>
                      <p:nvPr/>
                    </p:nvPicPr>
                    <p:blipFill>
                      <a:blip r:embed="rId4"/>
                      <a:srcRect/>
                      <a:stretch>
                        <a:fillRect/>
                      </a:stretch>
                    </p:blipFill>
                    <p:spPr bwMode="auto">
                      <a:xfrm>
                        <a:off x="781760" y="1628800"/>
                        <a:ext cx="7580479" cy="1440160"/>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297475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91264" cy="1139825"/>
          </a:xfrm>
        </p:spPr>
        <p:txBody>
          <a:bodyPr/>
          <a:lstStyle/>
          <a:p>
            <a:pPr algn="ctr"/>
            <a:r>
              <a:rPr lang="en-US" dirty="0"/>
              <a:t>Early Techniques Used The Independent Electron (e</a:t>
            </a:r>
            <a:r>
              <a:rPr lang="en-US" baseline="30000" dirty="0"/>
              <a:t>-</a:t>
            </a:r>
            <a:r>
              <a:rPr lang="en-US" dirty="0"/>
              <a:t>) Approx.</a:t>
            </a:r>
          </a:p>
        </p:txBody>
      </p:sp>
      <p:sp>
        <p:nvSpPr>
          <p:cNvPr id="6" name="Content Placeholder 5"/>
          <p:cNvSpPr>
            <a:spLocks noGrp="1"/>
          </p:cNvSpPr>
          <p:nvPr>
            <p:ph idx="1"/>
          </p:nvPr>
        </p:nvSpPr>
        <p:spPr>
          <a:xfrm>
            <a:off x="251520" y="3068960"/>
            <a:ext cx="8892480" cy="3789040"/>
          </a:xfrm>
        </p:spPr>
        <p:txBody>
          <a:bodyPr/>
          <a:lstStyle/>
          <a:p>
            <a:pPr marL="338138" indent="-338138"/>
            <a:r>
              <a:rPr lang="en-US" dirty="0"/>
              <a:t>An independent SE for each e</a:t>
            </a:r>
            <a:r>
              <a:rPr lang="en-US" baseline="30000" dirty="0"/>
              <a:t>-</a:t>
            </a:r>
            <a:r>
              <a:rPr lang="en-US" dirty="0"/>
              <a:t> is simplification</a:t>
            </a:r>
          </a:p>
          <a:p>
            <a:pPr marL="338138" indent="-338138"/>
            <a:r>
              <a:rPr lang="en-US" dirty="0"/>
              <a:t>The </a:t>
            </a:r>
            <a:r>
              <a:rPr lang="en-US" dirty="0" err="1"/>
              <a:t>ind.</a:t>
            </a:r>
            <a:r>
              <a:rPr lang="en-US" dirty="0"/>
              <a:t> e</a:t>
            </a:r>
            <a:r>
              <a:rPr lang="en-US" baseline="30000" dirty="0"/>
              <a:t>-</a:t>
            </a:r>
            <a:r>
              <a:rPr lang="en-US" dirty="0"/>
              <a:t> approx. however doesn’t ignore all</a:t>
            </a:r>
          </a:p>
          <a:p>
            <a:pPr marL="338138" indent="-338138"/>
            <a:r>
              <a:rPr lang="en-US" dirty="0"/>
              <a:t>U(r)=periodic potential + periodic interactions</a:t>
            </a:r>
          </a:p>
          <a:p>
            <a:pPr marL="338138" indent="-338138"/>
            <a:r>
              <a:rPr lang="en-US" dirty="0"/>
              <a:t>To know U(r) with interactions, you need </a:t>
            </a:r>
            <a:r>
              <a:rPr lang="en-US" dirty="0">
                <a:sym typeface="Symbol" panose="05050102010706020507" pitchFamily="18" charset="2"/>
              </a:rPr>
              <a:t></a:t>
            </a:r>
          </a:p>
        </p:txBody>
      </p:sp>
      <p:graphicFrame>
        <p:nvGraphicFramePr>
          <p:cNvPr id="4" name="Object 2"/>
          <p:cNvGraphicFramePr>
            <a:graphicFrameLocks noChangeAspect="1"/>
          </p:cNvGraphicFramePr>
          <p:nvPr/>
        </p:nvGraphicFramePr>
        <p:xfrm>
          <a:off x="781760" y="1628800"/>
          <a:ext cx="7580479" cy="1440160"/>
        </p:xfrm>
        <a:graphic>
          <a:graphicData uri="http://schemas.openxmlformats.org/presentationml/2006/ole">
            <mc:AlternateContent xmlns:mc="http://schemas.openxmlformats.org/markup-compatibility/2006">
              <mc:Choice xmlns:v="urn:schemas-microsoft-com:vml" Requires="v">
                <p:oleObj name="Equation" r:id="rId3" imgW="2209680" imgH="419040" progId="Equation.3">
                  <p:embed/>
                </p:oleObj>
              </mc:Choice>
              <mc:Fallback>
                <p:oleObj name="Equation" r:id="rId3" imgW="2209680" imgH="419040" progId="Equation.3">
                  <p:embed/>
                  <p:pic>
                    <p:nvPicPr>
                      <p:cNvPr id="4" name="Object 2"/>
                      <p:cNvPicPr>
                        <a:picLocks noChangeAspect="1" noChangeArrowheads="1"/>
                      </p:cNvPicPr>
                      <p:nvPr/>
                    </p:nvPicPr>
                    <p:blipFill>
                      <a:blip r:embed="rId4"/>
                      <a:srcRect/>
                      <a:stretch>
                        <a:fillRect/>
                      </a:stretch>
                    </p:blipFill>
                    <p:spPr bwMode="auto">
                      <a:xfrm>
                        <a:off x="781760" y="1628800"/>
                        <a:ext cx="7580479" cy="1440160"/>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199944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91264" cy="1139825"/>
          </a:xfrm>
        </p:spPr>
        <p:txBody>
          <a:bodyPr/>
          <a:lstStyle/>
          <a:p>
            <a:pPr algn="ctr"/>
            <a:r>
              <a:rPr lang="en-US" dirty="0"/>
              <a:t>Early Techniques Used The Independent Electron (e</a:t>
            </a:r>
            <a:r>
              <a:rPr lang="en-US" baseline="30000" dirty="0"/>
              <a:t>-</a:t>
            </a:r>
            <a:r>
              <a:rPr lang="en-US" dirty="0"/>
              <a:t>) Approx.</a:t>
            </a:r>
          </a:p>
        </p:txBody>
      </p:sp>
      <p:sp>
        <p:nvSpPr>
          <p:cNvPr id="6" name="Content Placeholder 5"/>
          <p:cNvSpPr>
            <a:spLocks noGrp="1"/>
          </p:cNvSpPr>
          <p:nvPr>
            <p:ph idx="1"/>
          </p:nvPr>
        </p:nvSpPr>
        <p:spPr>
          <a:xfrm>
            <a:off x="251520" y="3068960"/>
            <a:ext cx="8892480" cy="3789040"/>
          </a:xfrm>
        </p:spPr>
        <p:txBody>
          <a:bodyPr/>
          <a:lstStyle/>
          <a:p>
            <a:pPr marL="338138" indent="-338138"/>
            <a:r>
              <a:rPr lang="en-US" dirty="0"/>
              <a:t>An independent SE for each e</a:t>
            </a:r>
            <a:r>
              <a:rPr lang="en-US" baseline="30000" dirty="0"/>
              <a:t>-</a:t>
            </a:r>
            <a:r>
              <a:rPr lang="en-US" dirty="0"/>
              <a:t> is simplification</a:t>
            </a:r>
          </a:p>
          <a:p>
            <a:pPr marL="338138" indent="-338138"/>
            <a:r>
              <a:rPr lang="en-US" dirty="0"/>
              <a:t>The </a:t>
            </a:r>
            <a:r>
              <a:rPr lang="en-US" dirty="0" err="1"/>
              <a:t>ind.</a:t>
            </a:r>
            <a:r>
              <a:rPr lang="en-US" dirty="0"/>
              <a:t> e</a:t>
            </a:r>
            <a:r>
              <a:rPr lang="en-US" baseline="30000" dirty="0"/>
              <a:t>-</a:t>
            </a:r>
            <a:r>
              <a:rPr lang="en-US" dirty="0"/>
              <a:t> approx. however doesn’t ignore all</a:t>
            </a:r>
          </a:p>
          <a:p>
            <a:pPr marL="338138" indent="-338138"/>
            <a:r>
              <a:rPr lang="en-US" dirty="0"/>
              <a:t>U(r)=periodic potential + periodic interactions</a:t>
            </a:r>
          </a:p>
          <a:p>
            <a:pPr marL="338138" indent="-338138"/>
            <a:r>
              <a:rPr lang="en-US" dirty="0"/>
              <a:t>To know U(r) with interactions, you need </a:t>
            </a:r>
            <a:r>
              <a:rPr lang="en-US" dirty="0">
                <a:sym typeface="Symbol" panose="05050102010706020507" pitchFamily="18" charset="2"/>
              </a:rPr>
              <a:t></a:t>
            </a:r>
          </a:p>
          <a:p>
            <a:pPr marL="338138" indent="-338138"/>
            <a:r>
              <a:rPr lang="en-US" dirty="0"/>
              <a:t>To know </a:t>
            </a:r>
            <a:r>
              <a:rPr lang="en-US" dirty="0">
                <a:sym typeface="Symbol" panose="05050102010706020507" pitchFamily="18" charset="2"/>
              </a:rPr>
              <a:t>, </a:t>
            </a:r>
            <a:r>
              <a:rPr lang="en-US" dirty="0"/>
              <a:t>you need U(r)       </a:t>
            </a:r>
            <a:r>
              <a:rPr lang="en-US" b="1" dirty="0">
                <a:solidFill>
                  <a:srgbClr val="FF0000"/>
                </a:solidFill>
              </a:rPr>
              <a:t>What to do?</a:t>
            </a:r>
          </a:p>
          <a:p>
            <a:pPr marL="0" indent="0">
              <a:buNone/>
            </a:pPr>
            <a:endParaRPr lang="en-US" dirty="0"/>
          </a:p>
        </p:txBody>
      </p:sp>
      <p:graphicFrame>
        <p:nvGraphicFramePr>
          <p:cNvPr id="4" name="Object 2"/>
          <p:cNvGraphicFramePr>
            <a:graphicFrameLocks noChangeAspect="1"/>
          </p:cNvGraphicFramePr>
          <p:nvPr/>
        </p:nvGraphicFramePr>
        <p:xfrm>
          <a:off x="781760" y="1628800"/>
          <a:ext cx="7580479" cy="1440160"/>
        </p:xfrm>
        <a:graphic>
          <a:graphicData uri="http://schemas.openxmlformats.org/presentationml/2006/ole">
            <mc:AlternateContent xmlns:mc="http://schemas.openxmlformats.org/markup-compatibility/2006">
              <mc:Choice xmlns:v="urn:schemas-microsoft-com:vml" Requires="v">
                <p:oleObj name="Equation" r:id="rId3" imgW="2209680" imgH="419040" progId="Equation.3">
                  <p:embed/>
                </p:oleObj>
              </mc:Choice>
              <mc:Fallback>
                <p:oleObj name="Equation" r:id="rId3" imgW="2209680" imgH="419040" progId="Equation.3">
                  <p:embed/>
                  <p:pic>
                    <p:nvPicPr>
                      <p:cNvPr id="4" name="Object 2"/>
                      <p:cNvPicPr>
                        <a:picLocks noChangeAspect="1" noChangeArrowheads="1"/>
                      </p:cNvPicPr>
                      <p:nvPr/>
                    </p:nvPicPr>
                    <p:blipFill>
                      <a:blip r:embed="rId4"/>
                      <a:srcRect/>
                      <a:stretch>
                        <a:fillRect/>
                      </a:stretch>
                    </p:blipFill>
                    <p:spPr bwMode="auto">
                      <a:xfrm>
                        <a:off x="781760" y="1628800"/>
                        <a:ext cx="7580479" cy="1440160"/>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67943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91264" cy="1139825"/>
          </a:xfrm>
        </p:spPr>
        <p:txBody>
          <a:bodyPr/>
          <a:lstStyle/>
          <a:p>
            <a:pPr algn="ctr"/>
            <a:r>
              <a:rPr lang="en-US" dirty="0"/>
              <a:t>Early Techniques Used The Independent Electron (e</a:t>
            </a:r>
            <a:r>
              <a:rPr lang="en-US" baseline="30000" dirty="0"/>
              <a:t>-</a:t>
            </a:r>
            <a:r>
              <a:rPr lang="en-US" dirty="0"/>
              <a:t>) Approx.</a:t>
            </a:r>
          </a:p>
        </p:txBody>
      </p:sp>
      <p:sp>
        <p:nvSpPr>
          <p:cNvPr id="6" name="Content Placeholder 5"/>
          <p:cNvSpPr>
            <a:spLocks noGrp="1"/>
          </p:cNvSpPr>
          <p:nvPr>
            <p:ph idx="1"/>
          </p:nvPr>
        </p:nvSpPr>
        <p:spPr>
          <a:xfrm>
            <a:off x="251520" y="3068960"/>
            <a:ext cx="8892480" cy="3789040"/>
          </a:xfrm>
        </p:spPr>
        <p:txBody>
          <a:bodyPr/>
          <a:lstStyle/>
          <a:p>
            <a:pPr marL="338138" indent="-338138"/>
            <a:r>
              <a:rPr lang="en-US" dirty="0"/>
              <a:t>An independent SE for each e</a:t>
            </a:r>
            <a:r>
              <a:rPr lang="en-US" baseline="30000" dirty="0"/>
              <a:t>-</a:t>
            </a:r>
            <a:r>
              <a:rPr lang="en-US" dirty="0"/>
              <a:t> is simplification</a:t>
            </a:r>
          </a:p>
          <a:p>
            <a:pPr marL="338138" indent="-338138"/>
            <a:r>
              <a:rPr lang="en-US" dirty="0"/>
              <a:t>The </a:t>
            </a:r>
            <a:r>
              <a:rPr lang="en-US" dirty="0" err="1"/>
              <a:t>ind.</a:t>
            </a:r>
            <a:r>
              <a:rPr lang="en-US" dirty="0"/>
              <a:t> e</a:t>
            </a:r>
            <a:r>
              <a:rPr lang="en-US" baseline="30000" dirty="0"/>
              <a:t>-</a:t>
            </a:r>
            <a:r>
              <a:rPr lang="en-US" dirty="0"/>
              <a:t> approx. however doesn’t ignore all</a:t>
            </a:r>
          </a:p>
          <a:p>
            <a:pPr marL="338138" indent="-338138"/>
            <a:r>
              <a:rPr lang="en-US" dirty="0"/>
              <a:t>U(r)=periodic potential + periodic interactions</a:t>
            </a:r>
          </a:p>
          <a:p>
            <a:pPr marL="338138" indent="-338138"/>
            <a:r>
              <a:rPr lang="en-US" dirty="0"/>
              <a:t>To know U(r) with interactions, you need </a:t>
            </a:r>
            <a:r>
              <a:rPr lang="en-US" dirty="0">
                <a:sym typeface="Symbol" panose="05050102010706020507" pitchFamily="18" charset="2"/>
              </a:rPr>
              <a:t></a:t>
            </a:r>
          </a:p>
          <a:p>
            <a:pPr marL="338138" indent="-338138"/>
            <a:r>
              <a:rPr lang="en-US" dirty="0"/>
              <a:t>To know </a:t>
            </a:r>
            <a:r>
              <a:rPr lang="en-US" dirty="0">
                <a:sym typeface="Symbol" panose="05050102010706020507" pitchFamily="18" charset="2"/>
              </a:rPr>
              <a:t>, </a:t>
            </a:r>
            <a:r>
              <a:rPr lang="en-US" dirty="0"/>
              <a:t>you need U(r)       </a:t>
            </a:r>
            <a:r>
              <a:rPr lang="en-US" b="1" dirty="0">
                <a:solidFill>
                  <a:srgbClr val="FF0000"/>
                </a:solidFill>
              </a:rPr>
              <a:t>What to do?</a:t>
            </a:r>
          </a:p>
          <a:p>
            <a:pPr marL="338138" indent="-338138"/>
            <a:r>
              <a:rPr lang="en-US" dirty="0">
                <a:sym typeface="Symbol" panose="05050102010706020507" pitchFamily="18" charset="2"/>
              </a:rPr>
              <a:t>Guess U(r), use to solve 	</a:t>
            </a:r>
            <a:r>
              <a:rPr lang="en-US" dirty="0">
                <a:solidFill>
                  <a:srgbClr val="7030A0"/>
                </a:solidFill>
                <a:sym typeface="Symbol" panose="05050102010706020507" pitchFamily="18" charset="2"/>
              </a:rPr>
              <a:t>Then what?</a:t>
            </a:r>
          </a:p>
          <a:p>
            <a:pPr marL="0" indent="0">
              <a:buNone/>
            </a:pPr>
            <a:endParaRPr lang="en-US" dirty="0"/>
          </a:p>
        </p:txBody>
      </p:sp>
      <p:graphicFrame>
        <p:nvGraphicFramePr>
          <p:cNvPr id="4" name="Object 2"/>
          <p:cNvGraphicFramePr>
            <a:graphicFrameLocks noChangeAspect="1"/>
          </p:cNvGraphicFramePr>
          <p:nvPr/>
        </p:nvGraphicFramePr>
        <p:xfrm>
          <a:off x="781760" y="1628800"/>
          <a:ext cx="7580479" cy="1440160"/>
        </p:xfrm>
        <a:graphic>
          <a:graphicData uri="http://schemas.openxmlformats.org/presentationml/2006/ole">
            <mc:AlternateContent xmlns:mc="http://schemas.openxmlformats.org/markup-compatibility/2006">
              <mc:Choice xmlns:v="urn:schemas-microsoft-com:vml" Requires="v">
                <p:oleObj name="Equation" r:id="rId3" imgW="2209680" imgH="419040" progId="Equation.3">
                  <p:embed/>
                </p:oleObj>
              </mc:Choice>
              <mc:Fallback>
                <p:oleObj name="Equation" r:id="rId3" imgW="2209680" imgH="419040" progId="Equation.3">
                  <p:embed/>
                  <p:pic>
                    <p:nvPicPr>
                      <p:cNvPr id="4" name="Object 2"/>
                      <p:cNvPicPr>
                        <a:picLocks noChangeAspect="1" noChangeArrowheads="1"/>
                      </p:cNvPicPr>
                      <p:nvPr/>
                    </p:nvPicPr>
                    <p:blipFill>
                      <a:blip r:embed="rId4"/>
                      <a:srcRect/>
                      <a:stretch>
                        <a:fillRect/>
                      </a:stretch>
                    </p:blipFill>
                    <p:spPr bwMode="auto">
                      <a:xfrm>
                        <a:off x="781760" y="1628800"/>
                        <a:ext cx="7580479" cy="1440160"/>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221372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5A67-18C7-3EC0-B8B3-7F3689E53B8F}"/>
              </a:ext>
            </a:extLst>
          </p:cNvPr>
          <p:cNvSpPr>
            <a:spLocks noGrp="1"/>
          </p:cNvSpPr>
          <p:nvPr>
            <p:ph type="title"/>
          </p:nvPr>
        </p:nvSpPr>
        <p:spPr/>
        <p:txBody>
          <a:bodyPr/>
          <a:lstStyle/>
          <a:p>
            <a:r>
              <a:rPr lang="en-US" dirty="0"/>
              <a:t>Relating Atomic Energy and DOS</a:t>
            </a:r>
          </a:p>
        </p:txBody>
      </p:sp>
      <p:pic>
        <p:nvPicPr>
          <p:cNvPr id="5" name="Content Placeholder 4" descr="Chart&#10;&#10;Description automatically generated">
            <a:extLst>
              <a:ext uri="{FF2B5EF4-FFF2-40B4-BE49-F238E27FC236}">
                <a16:creationId xmlns:a16="http://schemas.microsoft.com/office/drawing/2014/main" id="{16BED9CA-F2D4-0F2F-C935-B1793AE8D1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669" y="2060848"/>
            <a:ext cx="8973843" cy="3927376"/>
          </a:xfrm>
        </p:spPr>
      </p:pic>
    </p:spTree>
    <p:extLst>
      <p:ext uri="{BB962C8B-B14F-4D97-AF65-F5344CB8AC3E}">
        <p14:creationId xmlns:p14="http://schemas.microsoft.com/office/powerpoint/2010/main" val="3160478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91264" cy="1139825"/>
          </a:xfrm>
        </p:spPr>
        <p:txBody>
          <a:bodyPr/>
          <a:lstStyle/>
          <a:p>
            <a:pPr algn="ctr"/>
            <a:r>
              <a:rPr lang="en-US" dirty="0"/>
              <a:t>Early Techniques Used The Independent Electron (e</a:t>
            </a:r>
            <a:r>
              <a:rPr lang="en-US" baseline="30000" dirty="0"/>
              <a:t>-</a:t>
            </a:r>
            <a:r>
              <a:rPr lang="en-US" dirty="0"/>
              <a:t>) Approx.</a:t>
            </a:r>
          </a:p>
        </p:txBody>
      </p:sp>
      <p:sp>
        <p:nvSpPr>
          <p:cNvPr id="6" name="Content Placeholder 5"/>
          <p:cNvSpPr>
            <a:spLocks noGrp="1"/>
          </p:cNvSpPr>
          <p:nvPr>
            <p:ph idx="1"/>
          </p:nvPr>
        </p:nvSpPr>
        <p:spPr>
          <a:xfrm>
            <a:off x="251520" y="3068960"/>
            <a:ext cx="8892480" cy="3789040"/>
          </a:xfrm>
        </p:spPr>
        <p:txBody>
          <a:bodyPr/>
          <a:lstStyle/>
          <a:p>
            <a:pPr marL="338138" indent="-338138"/>
            <a:r>
              <a:rPr lang="en-US" dirty="0"/>
              <a:t>An independent SE for each e</a:t>
            </a:r>
            <a:r>
              <a:rPr lang="en-US" baseline="30000" dirty="0"/>
              <a:t>-</a:t>
            </a:r>
            <a:r>
              <a:rPr lang="en-US" dirty="0"/>
              <a:t> is simplification</a:t>
            </a:r>
          </a:p>
          <a:p>
            <a:pPr marL="338138" indent="-338138"/>
            <a:r>
              <a:rPr lang="en-US" dirty="0"/>
              <a:t>The </a:t>
            </a:r>
            <a:r>
              <a:rPr lang="en-US" dirty="0" err="1"/>
              <a:t>ind.</a:t>
            </a:r>
            <a:r>
              <a:rPr lang="en-US" dirty="0"/>
              <a:t> e</a:t>
            </a:r>
            <a:r>
              <a:rPr lang="en-US" baseline="30000" dirty="0"/>
              <a:t>-</a:t>
            </a:r>
            <a:r>
              <a:rPr lang="en-US" dirty="0"/>
              <a:t> approx. however doesn’t ignore all</a:t>
            </a:r>
          </a:p>
          <a:p>
            <a:pPr marL="338138" indent="-338138"/>
            <a:r>
              <a:rPr lang="en-US" dirty="0"/>
              <a:t>U(r)=periodic potential + periodic interactions</a:t>
            </a:r>
          </a:p>
          <a:p>
            <a:pPr marL="338138" indent="-338138"/>
            <a:r>
              <a:rPr lang="en-US" dirty="0"/>
              <a:t>To know U(r) with interactions, you need </a:t>
            </a:r>
            <a:r>
              <a:rPr lang="en-US" dirty="0">
                <a:sym typeface="Symbol" panose="05050102010706020507" pitchFamily="18" charset="2"/>
              </a:rPr>
              <a:t></a:t>
            </a:r>
          </a:p>
          <a:p>
            <a:pPr marL="338138" indent="-338138"/>
            <a:r>
              <a:rPr lang="en-US" dirty="0"/>
              <a:t>To know </a:t>
            </a:r>
            <a:r>
              <a:rPr lang="en-US" dirty="0">
                <a:sym typeface="Symbol" panose="05050102010706020507" pitchFamily="18" charset="2"/>
              </a:rPr>
              <a:t>, </a:t>
            </a:r>
            <a:r>
              <a:rPr lang="en-US" dirty="0"/>
              <a:t>you need U(r)       </a:t>
            </a:r>
            <a:r>
              <a:rPr lang="en-US" b="1" dirty="0">
                <a:solidFill>
                  <a:srgbClr val="FF0000"/>
                </a:solidFill>
              </a:rPr>
              <a:t>What to do?</a:t>
            </a:r>
          </a:p>
          <a:p>
            <a:pPr marL="338138" indent="-338138"/>
            <a:r>
              <a:rPr lang="en-US" dirty="0">
                <a:sym typeface="Symbol" panose="05050102010706020507" pitchFamily="18" charset="2"/>
              </a:rPr>
              <a:t>Guess U(r), use to solve 	</a:t>
            </a:r>
            <a:r>
              <a:rPr lang="en-US" dirty="0">
                <a:solidFill>
                  <a:srgbClr val="7030A0"/>
                </a:solidFill>
                <a:sym typeface="Symbol" panose="05050102010706020507" pitchFamily="18" charset="2"/>
              </a:rPr>
              <a:t>Then what?</a:t>
            </a:r>
          </a:p>
          <a:p>
            <a:pPr marL="338138" indent="-338138"/>
            <a:r>
              <a:rPr lang="en-US" dirty="0">
                <a:sym typeface="Symbol" panose="05050102010706020507" pitchFamily="18" charset="2"/>
              </a:rPr>
              <a:t>Use to get better guess of U(r), repeat same</a:t>
            </a:r>
          </a:p>
          <a:p>
            <a:pPr marL="338138" indent="-338138"/>
            <a:endParaRPr lang="en-US" dirty="0"/>
          </a:p>
        </p:txBody>
      </p:sp>
      <p:graphicFrame>
        <p:nvGraphicFramePr>
          <p:cNvPr id="4" name="Object 2"/>
          <p:cNvGraphicFramePr>
            <a:graphicFrameLocks noChangeAspect="1"/>
          </p:cNvGraphicFramePr>
          <p:nvPr/>
        </p:nvGraphicFramePr>
        <p:xfrm>
          <a:off x="781760" y="1628800"/>
          <a:ext cx="7580479" cy="1440160"/>
        </p:xfrm>
        <a:graphic>
          <a:graphicData uri="http://schemas.openxmlformats.org/presentationml/2006/ole">
            <mc:AlternateContent xmlns:mc="http://schemas.openxmlformats.org/markup-compatibility/2006">
              <mc:Choice xmlns:v="urn:schemas-microsoft-com:vml" Requires="v">
                <p:oleObj name="Equation" r:id="rId3" imgW="2209680" imgH="419040" progId="Equation.3">
                  <p:embed/>
                </p:oleObj>
              </mc:Choice>
              <mc:Fallback>
                <p:oleObj name="Equation" r:id="rId3" imgW="2209680" imgH="419040" progId="Equation.3">
                  <p:embed/>
                  <p:pic>
                    <p:nvPicPr>
                      <p:cNvPr id="4" name="Object 2"/>
                      <p:cNvPicPr>
                        <a:picLocks noChangeAspect="1" noChangeArrowheads="1"/>
                      </p:cNvPicPr>
                      <p:nvPr/>
                    </p:nvPicPr>
                    <p:blipFill>
                      <a:blip r:embed="rId4"/>
                      <a:srcRect/>
                      <a:stretch>
                        <a:fillRect/>
                      </a:stretch>
                    </p:blipFill>
                    <p:spPr bwMode="auto">
                      <a:xfrm>
                        <a:off x="781760" y="1628800"/>
                        <a:ext cx="7580479" cy="1440160"/>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391338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Independent Electron (e</a:t>
            </a:r>
            <a:r>
              <a:rPr lang="en-US" baseline="30000" dirty="0"/>
              <a:t>-</a:t>
            </a:r>
            <a:r>
              <a:rPr lang="en-US" dirty="0"/>
              <a:t>) Approximation &amp; Sch. Equation</a:t>
            </a:r>
          </a:p>
        </p:txBody>
      </p:sp>
      <p:sp>
        <p:nvSpPr>
          <p:cNvPr id="6" name="Content Placeholder 5"/>
          <p:cNvSpPr>
            <a:spLocks noGrp="1"/>
          </p:cNvSpPr>
          <p:nvPr>
            <p:ph idx="1"/>
          </p:nvPr>
        </p:nvSpPr>
        <p:spPr>
          <a:xfrm>
            <a:off x="251520" y="3068960"/>
            <a:ext cx="8892480" cy="3789040"/>
          </a:xfrm>
        </p:spPr>
        <p:txBody>
          <a:bodyPr/>
          <a:lstStyle/>
          <a:p>
            <a:pPr marL="338138" indent="-338138"/>
            <a:r>
              <a:rPr lang="en-US" dirty="0"/>
              <a:t>An independent SE for each e</a:t>
            </a:r>
            <a:r>
              <a:rPr lang="en-US" baseline="30000" dirty="0"/>
              <a:t>-</a:t>
            </a:r>
            <a:r>
              <a:rPr lang="en-US" dirty="0"/>
              <a:t> is simplification</a:t>
            </a:r>
          </a:p>
          <a:p>
            <a:pPr marL="338138" indent="-338138"/>
            <a:r>
              <a:rPr lang="en-US" dirty="0"/>
              <a:t>The </a:t>
            </a:r>
            <a:r>
              <a:rPr lang="en-US" dirty="0" err="1"/>
              <a:t>ind.</a:t>
            </a:r>
            <a:r>
              <a:rPr lang="en-US" dirty="0"/>
              <a:t> e</a:t>
            </a:r>
            <a:r>
              <a:rPr lang="en-US" baseline="30000" dirty="0"/>
              <a:t>-</a:t>
            </a:r>
            <a:r>
              <a:rPr lang="en-US" dirty="0"/>
              <a:t> approx. however doesn’t ignore all</a:t>
            </a:r>
          </a:p>
          <a:p>
            <a:pPr marL="338138" indent="-338138"/>
            <a:r>
              <a:rPr lang="en-US" dirty="0"/>
              <a:t>U(r)=periodic potential + periodic interactions</a:t>
            </a:r>
          </a:p>
          <a:p>
            <a:pPr marL="338138" indent="-338138"/>
            <a:r>
              <a:rPr lang="en-US" dirty="0"/>
              <a:t>To know U(r) with interactions, you need </a:t>
            </a:r>
            <a:r>
              <a:rPr lang="en-US" dirty="0">
                <a:sym typeface="Symbol" panose="05050102010706020507" pitchFamily="18" charset="2"/>
              </a:rPr>
              <a:t></a:t>
            </a:r>
          </a:p>
          <a:p>
            <a:pPr marL="338138" indent="-338138"/>
            <a:r>
              <a:rPr lang="en-US" dirty="0"/>
              <a:t>To know </a:t>
            </a:r>
            <a:r>
              <a:rPr lang="en-US" dirty="0">
                <a:sym typeface="Symbol" panose="05050102010706020507" pitchFamily="18" charset="2"/>
              </a:rPr>
              <a:t>, </a:t>
            </a:r>
            <a:r>
              <a:rPr lang="en-US" dirty="0"/>
              <a:t>you need U(r)       </a:t>
            </a:r>
            <a:r>
              <a:rPr lang="en-US" b="1" dirty="0">
                <a:solidFill>
                  <a:srgbClr val="FF0000"/>
                </a:solidFill>
              </a:rPr>
              <a:t>What to do?</a:t>
            </a:r>
          </a:p>
          <a:p>
            <a:pPr marL="338138" indent="-338138"/>
            <a:r>
              <a:rPr lang="en-US" dirty="0">
                <a:sym typeface="Symbol" panose="05050102010706020507" pitchFamily="18" charset="2"/>
              </a:rPr>
              <a:t>Guess U(r), use to solve 	</a:t>
            </a:r>
            <a:r>
              <a:rPr lang="en-US" dirty="0">
                <a:solidFill>
                  <a:srgbClr val="7030A0"/>
                </a:solidFill>
                <a:sym typeface="Symbol" panose="05050102010706020507" pitchFamily="18" charset="2"/>
              </a:rPr>
              <a:t>Then what?</a:t>
            </a:r>
          </a:p>
          <a:p>
            <a:pPr marL="338138" indent="-338138"/>
            <a:r>
              <a:rPr lang="en-US" dirty="0">
                <a:sym typeface="Symbol" panose="05050102010706020507" pitchFamily="18" charset="2"/>
              </a:rPr>
              <a:t>Use to get better guess of U(r), repeat same</a:t>
            </a:r>
          </a:p>
          <a:p>
            <a:pPr marL="338138" indent="-338138"/>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709231800"/>
              </p:ext>
            </p:extLst>
          </p:nvPr>
        </p:nvGraphicFramePr>
        <p:xfrm>
          <a:off x="781760" y="1628800"/>
          <a:ext cx="7580479" cy="1440160"/>
        </p:xfrm>
        <a:graphic>
          <a:graphicData uri="http://schemas.openxmlformats.org/presentationml/2006/ole">
            <mc:AlternateContent xmlns:mc="http://schemas.openxmlformats.org/markup-compatibility/2006">
              <mc:Choice xmlns:v="urn:schemas-microsoft-com:vml" Requires="v">
                <p:oleObj name="Equation" r:id="rId3" imgW="2209680" imgH="419040" progId="Equation.3">
                  <p:embed/>
                </p:oleObj>
              </mc:Choice>
              <mc:Fallback>
                <p:oleObj name="Equation" r:id="rId3" imgW="2209680" imgH="419040" progId="Equation.3">
                  <p:embed/>
                  <p:pic>
                    <p:nvPicPr>
                      <p:cNvPr id="0" name=""/>
                      <p:cNvPicPr>
                        <a:picLocks noChangeAspect="1" noChangeArrowheads="1"/>
                      </p:cNvPicPr>
                      <p:nvPr/>
                    </p:nvPicPr>
                    <p:blipFill>
                      <a:blip r:embed="rId4"/>
                      <a:srcRect/>
                      <a:stretch>
                        <a:fillRect/>
                      </a:stretch>
                    </p:blipFill>
                    <p:spPr bwMode="auto">
                      <a:xfrm>
                        <a:off x="781760" y="1628800"/>
                        <a:ext cx="7580479" cy="1440160"/>
                      </a:xfrm>
                      <a:prstGeom prst="rect">
                        <a:avLst/>
                      </a:prstGeom>
                      <a:noFill/>
                      <a:ln w="25400">
                        <a:noFill/>
                        <a:miter lim="800000"/>
                        <a:headEnd/>
                        <a:tailEnd/>
                      </a:ln>
                    </p:spPr>
                  </p:pic>
                </p:oleObj>
              </mc:Fallback>
            </mc:AlternateContent>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665" y="-9662"/>
            <a:ext cx="7869098" cy="1998501"/>
          </a:xfrm>
          <a:prstGeom prst="rect">
            <a:avLst/>
          </a:prstGeom>
        </p:spPr>
      </p:pic>
    </p:spTree>
    <p:extLst>
      <p:ext uri="{BB962C8B-B14F-4D97-AF65-F5344CB8AC3E}">
        <p14:creationId xmlns:p14="http://schemas.microsoft.com/office/powerpoint/2010/main" val="268907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Generalizations to all Methods</a:t>
            </a:r>
          </a:p>
        </p:txBody>
      </p:sp>
      <p:sp>
        <p:nvSpPr>
          <p:cNvPr id="3" name="Content Placeholder 2"/>
          <p:cNvSpPr>
            <a:spLocks noGrp="1"/>
          </p:cNvSpPr>
          <p:nvPr>
            <p:ph idx="1"/>
          </p:nvPr>
        </p:nvSpPr>
        <p:spPr>
          <a:xfrm>
            <a:off x="457200" y="1484784"/>
            <a:ext cx="8507288" cy="4530725"/>
          </a:xfrm>
        </p:spPr>
        <p:txBody>
          <a:bodyPr/>
          <a:lstStyle/>
          <a:p>
            <a:r>
              <a:rPr lang="en-US" sz="3200" dirty="0"/>
              <a:t>Except with the simplest 1D examples, the S. E. cannot be solved exactly</a:t>
            </a:r>
          </a:p>
          <a:p>
            <a:r>
              <a:rPr lang="en-US" sz="3200" dirty="0"/>
              <a:t>All methods require approximations</a:t>
            </a:r>
          </a:p>
          <a:p>
            <a:r>
              <a:rPr lang="en-US" sz="3200" dirty="0"/>
              <a:t>And high speed computing!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3025553"/>
            <a:ext cx="1800200" cy="900100"/>
          </a:xfrm>
          <a:prstGeom prst="rect">
            <a:avLst/>
          </a:prstGeom>
        </p:spPr>
      </p:pic>
    </p:spTree>
    <p:extLst>
      <p:ext uri="{BB962C8B-B14F-4D97-AF65-F5344CB8AC3E}">
        <p14:creationId xmlns:p14="http://schemas.microsoft.com/office/powerpoint/2010/main" val="313718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Generalizations to all Methods</a:t>
            </a:r>
          </a:p>
        </p:txBody>
      </p:sp>
      <p:sp>
        <p:nvSpPr>
          <p:cNvPr id="3" name="Content Placeholder 2"/>
          <p:cNvSpPr>
            <a:spLocks noGrp="1"/>
          </p:cNvSpPr>
          <p:nvPr>
            <p:ph idx="1"/>
          </p:nvPr>
        </p:nvSpPr>
        <p:spPr>
          <a:xfrm>
            <a:off x="457200" y="1484784"/>
            <a:ext cx="8507288" cy="4530725"/>
          </a:xfrm>
        </p:spPr>
        <p:txBody>
          <a:bodyPr/>
          <a:lstStyle/>
          <a:p>
            <a:r>
              <a:rPr lang="en-US" sz="3200" dirty="0"/>
              <a:t>Except with the simplest 1D examples, the S. E. cannot be solved exactly</a:t>
            </a:r>
          </a:p>
          <a:p>
            <a:r>
              <a:rPr lang="en-US" sz="3200" dirty="0"/>
              <a:t>All methods require approximations</a:t>
            </a:r>
          </a:p>
          <a:p>
            <a:r>
              <a:rPr lang="en-US" sz="3200" dirty="0"/>
              <a:t>And high speed computing!</a:t>
            </a:r>
          </a:p>
          <a:p>
            <a:r>
              <a:rPr lang="en-US" sz="3200" dirty="0"/>
              <a:t>Thus the type of approximations people have tried has been limited by computing techniques and computing power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3025553"/>
            <a:ext cx="1800200" cy="900100"/>
          </a:xfrm>
          <a:prstGeom prst="rect">
            <a:avLst/>
          </a:prstGeom>
        </p:spPr>
      </p:pic>
    </p:spTree>
    <p:extLst>
      <p:ext uri="{BB962C8B-B14F-4D97-AF65-F5344CB8AC3E}">
        <p14:creationId xmlns:p14="http://schemas.microsoft.com/office/powerpoint/2010/main" val="20804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Generalizations to all Methods</a:t>
            </a:r>
          </a:p>
        </p:txBody>
      </p:sp>
      <p:sp>
        <p:nvSpPr>
          <p:cNvPr id="3" name="Content Placeholder 2"/>
          <p:cNvSpPr>
            <a:spLocks noGrp="1"/>
          </p:cNvSpPr>
          <p:nvPr>
            <p:ph idx="1"/>
          </p:nvPr>
        </p:nvSpPr>
        <p:spPr>
          <a:xfrm>
            <a:off x="457200" y="1484784"/>
            <a:ext cx="8507288" cy="4530725"/>
          </a:xfrm>
        </p:spPr>
        <p:txBody>
          <a:bodyPr/>
          <a:lstStyle/>
          <a:p>
            <a:r>
              <a:rPr lang="en-US" sz="3200" dirty="0"/>
              <a:t>Except with the simplest 1D examples, the S. E. cannot be solved exactly</a:t>
            </a:r>
          </a:p>
          <a:p>
            <a:r>
              <a:rPr lang="en-US" sz="3200" dirty="0"/>
              <a:t>All methods require approximations</a:t>
            </a:r>
          </a:p>
          <a:p>
            <a:r>
              <a:rPr lang="en-US" sz="3200" dirty="0"/>
              <a:t>And high speed computing!</a:t>
            </a:r>
          </a:p>
          <a:p>
            <a:r>
              <a:rPr lang="en-US" sz="3200" dirty="0"/>
              <a:t>Thus the type of approximations people have tried has been limited by computing techniques and computing power</a:t>
            </a:r>
          </a:p>
          <a:p>
            <a:r>
              <a:rPr lang="en-US" sz="3200" dirty="0"/>
              <a:t>Focus on higher energy bands as tight binding is pretty good for lower bands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3025553"/>
            <a:ext cx="1800200" cy="900100"/>
          </a:xfrm>
          <a:prstGeom prst="rect">
            <a:avLst/>
          </a:prstGeom>
        </p:spPr>
      </p:pic>
    </p:spTree>
    <p:extLst>
      <p:ext uri="{BB962C8B-B14F-4D97-AF65-F5344CB8AC3E}">
        <p14:creationId xmlns:p14="http://schemas.microsoft.com/office/powerpoint/2010/main" val="166293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AC24-681E-CF4B-BDFA-E5CAC72BAFBE}"/>
              </a:ext>
            </a:extLst>
          </p:cNvPr>
          <p:cNvSpPr>
            <a:spLocks noGrp="1"/>
          </p:cNvSpPr>
          <p:nvPr>
            <p:ph type="title"/>
          </p:nvPr>
        </p:nvSpPr>
        <p:spPr/>
        <p:txBody>
          <a:bodyPr/>
          <a:lstStyle/>
          <a:p>
            <a:pPr algn="ctr"/>
            <a:r>
              <a:rPr lang="en-US" dirty="0"/>
              <a:t>Examples</a:t>
            </a:r>
          </a:p>
        </p:txBody>
      </p:sp>
      <p:sp>
        <p:nvSpPr>
          <p:cNvPr id="3" name="Content Placeholder 2">
            <a:extLst>
              <a:ext uri="{FF2B5EF4-FFF2-40B4-BE49-F238E27FC236}">
                <a16:creationId xmlns:a16="http://schemas.microsoft.com/office/drawing/2014/main" id="{81038399-C1CF-B2EE-8762-E22D5BBCB15C}"/>
              </a:ext>
            </a:extLst>
          </p:cNvPr>
          <p:cNvSpPr>
            <a:spLocks noGrp="1"/>
          </p:cNvSpPr>
          <p:nvPr>
            <p:ph idx="1"/>
          </p:nvPr>
        </p:nvSpPr>
        <p:spPr/>
        <p:txBody>
          <a:bodyPr/>
          <a:lstStyle/>
          <a:p>
            <a:pPr marL="0" indent="0">
              <a:buNone/>
            </a:pPr>
            <a:r>
              <a:rPr lang="en-US" dirty="0"/>
              <a:t>We’ll cover some examples so that you can see the kind of limitations you can run into and how to get around them. </a:t>
            </a:r>
          </a:p>
        </p:txBody>
      </p:sp>
    </p:spTree>
    <p:extLst>
      <p:ext uri="{BB962C8B-B14F-4D97-AF65-F5344CB8AC3E}">
        <p14:creationId xmlns:p14="http://schemas.microsoft.com/office/powerpoint/2010/main" val="2087901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88" y="277813"/>
            <a:ext cx="8229600" cy="1139825"/>
          </a:xfrm>
        </p:spPr>
        <p:txBody>
          <a:bodyPr/>
          <a:lstStyle/>
          <a:p>
            <a:pPr algn="ctr"/>
            <a:r>
              <a:rPr lang="en-US" sz="4300" dirty="0"/>
              <a:t>The Cellular Method (1934)</a:t>
            </a:r>
          </a:p>
        </p:txBody>
      </p:sp>
      <p:sp>
        <p:nvSpPr>
          <p:cNvPr id="3" name="Content Placeholder 2"/>
          <p:cNvSpPr>
            <a:spLocks noGrp="1"/>
          </p:cNvSpPr>
          <p:nvPr>
            <p:ph idx="1"/>
          </p:nvPr>
        </p:nvSpPr>
        <p:spPr>
          <a:xfrm>
            <a:off x="251520" y="1412776"/>
            <a:ext cx="9073008" cy="4530725"/>
          </a:xfrm>
        </p:spPr>
        <p:txBody>
          <a:bodyPr/>
          <a:lstStyle/>
          <a:p>
            <a:r>
              <a:rPr lang="en-US" dirty="0"/>
              <a:t>First iterative approach was the cellular method by Wigner and Seitz (know that name?)</a:t>
            </a:r>
          </a:p>
          <a:p>
            <a:pPr marL="0" indent="0">
              <a:buNone/>
            </a:pPr>
            <a:endParaRPr lang="en-US" dirty="0"/>
          </a:p>
        </p:txBody>
      </p:sp>
    </p:spTree>
    <p:extLst>
      <p:ext uri="{BB962C8B-B14F-4D97-AF65-F5344CB8AC3E}">
        <p14:creationId xmlns:p14="http://schemas.microsoft.com/office/powerpoint/2010/main" val="3855163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88" y="277813"/>
            <a:ext cx="8229600" cy="1139825"/>
          </a:xfrm>
        </p:spPr>
        <p:txBody>
          <a:bodyPr/>
          <a:lstStyle/>
          <a:p>
            <a:pPr algn="ctr"/>
            <a:r>
              <a:rPr lang="en-US" sz="4300" dirty="0"/>
              <a:t>The Cellular Method (1934)</a:t>
            </a:r>
          </a:p>
        </p:txBody>
      </p:sp>
      <p:sp>
        <p:nvSpPr>
          <p:cNvPr id="3" name="Content Placeholder 2"/>
          <p:cNvSpPr>
            <a:spLocks noGrp="1"/>
          </p:cNvSpPr>
          <p:nvPr>
            <p:ph idx="1"/>
          </p:nvPr>
        </p:nvSpPr>
        <p:spPr>
          <a:xfrm>
            <a:off x="251520" y="1412776"/>
            <a:ext cx="9073008" cy="4530725"/>
          </a:xfrm>
        </p:spPr>
        <p:txBody>
          <a:bodyPr/>
          <a:lstStyle/>
          <a:p>
            <a:r>
              <a:rPr lang="en-US" dirty="0"/>
              <a:t>First iterative approach was the cellular method by Wigner and Seitz (know that name?)</a:t>
            </a:r>
          </a:p>
          <a:p>
            <a:r>
              <a:rPr lang="en-US" dirty="0"/>
              <a:t>Since we have periodicity, it is enough to solve the S.E. within a single primitive cell C</a:t>
            </a:r>
            <a:r>
              <a:rPr lang="en-US" baseline="-25000" dirty="0"/>
              <a:t>o</a:t>
            </a:r>
          </a:p>
          <a:p>
            <a:endParaRPr lang="en-US" dirty="0"/>
          </a:p>
        </p:txBody>
      </p:sp>
    </p:spTree>
    <p:extLst>
      <p:ext uri="{BB962C8B-B14F-4D97-AF65-F5344CB8AC3E}">
        <p14:creationId xmlns:p14="http://schemas.microsoft.com/office/powerpoint/2010/main" val="236140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88" y="277813"/>
            <a:ext cx="8229600" cy="1139825"/>
          </a:xfrm>
        </p:spPr>
        <p:txBody>
          <a:bodyPr/>
          <a:lstStyle/>
          <a:p>
            <a:pPr algn="ctr"/>
            <a:r>
              <a:rPr lang="en-US" sz="4300" dirty="0"/>
              <a:t>The Cellular Method (1934)</a:t>
            </a:r>
          </a:p>
        </p:txBody>
      </p:sp>
      <p:sp>
        <p:nvSpPr>
          <p:cNvPr id="3" name="Content Placeholder 2"/>
          <p:cNvSpPr>
            <a:spLocks noGrp="1"/>
          </p:cNvSpPr>
          <p:nvPr>
            <p:ph idx="1"/>
          </p:nvPr>
        </p:nvSpPr>
        <p:spPr>
          <a:xfrm>
            <a:off x="251520" y="1412776"/>
            <a:ext cx="9073008" cy="4530725"/>
          </a:xfrm>
        </p:spPr>
        <p:txBody>
          <a:bodyPr/>
          <a:lstStyle/>
          <a:p>
            <a:r>
              <a:rPr lang="en-US" dirty="0"/>
              <a:t>First iterative approach was the cellular method by Wigner and Seitz (know that name?)</a:t>
            </a:r>
          </a:p>
          <a:p>
            <a:r>
              <a:rPr lang="en-US" dirty="0"/>
              <a:t>Since we have periodicity, it is enough to solve the S.E. within a single primitive cell C</a:t>
            </a:r>
            <a:r>
              <a:rPr lang="en-US" baseline="-25000" dirty="0"/>
              <a:t>o</a:t>
            </a:r>
          </a:p>
          <a:p>
            <a:r>
              <a:rPr lang="en-US" dirty="0"/>
              <a:t>The </a:t>
            </a:r>
            <a:r>
              <a:rPr lang="en-US" dirty="0" err="1"/>
              <a:t>wavefunction</a:t>
            </a:r>
            <a:r>
              <a:rPr lang="en-US" dirty="0"/>
              <a:t> in other cell is then</a:t>
            </a:r>
          </a:p>
          <a:p>
            <a:endParaRPr lang="en-US" dirty="0"/>
          </a:p>
        </p:txBody>
      </p:sp>
      <p:graphicFrame>
        <p:nvGraphicFramePr>
          <p:cNvPr id="4" name="Object 2"/>
          <p:cNvGraphicFramePr>
            <a:graphicFrameLocks noChangeAspect="1"/>
          </p:cNvGraphicFramePr>
          <p:nvPr/>
        </p:nvGraphicFramePr>
        <p:xfrm>
          <a:off x="2337495" y="4177680"/>
          <a:ext cx="4236392" cy="693737"/>
        </p:xfrm>
        <a:graphic>
          <a:graphicData uri="http://schemas.openxmlformats.org/presentationml/2006/ole">
            <mc:AlternateContent xmlns:mc="http://schemas.openxmlformats.org/markup-compatibility/2006">
              <mc:Choice xmlns:v="urn:schemas-microsoft-com:vml" Requires="v">
                <p:oleObj name="Equation" r:id="rId3" imgW="1409400" imgH="241200" progId="Equation.3">
                  <p:embed/>
                </p:oleObj>
              </mc:Choice>
              <mc:Fallback>
                <p:oleObj name="Equation" r:id="rId3" imgW="1409400" imgH="241200" progId="Equation.3">
                  <p:embed/>
                  <p:pic>
                    <p:nvPicPr>
                      <p:cNvPr id="4" name="Object 2"/>
                      <p:cNvPicPr>
                        <a:picLocks noChangeAspect="1" noChangeArrowheads="1"/>
                      </p:cNvPicPr>
                      <p:nvPr/>
                    </p:nvPicPr>
                    <p:blipFill>
                      <a:blip r:embed="rId4"/>
                      <a:srcRect/>
                      <a:stretch>
                        <a:fillRect/>
                      </a:stretch>
                    </p:blipFill>
                    <p:spPr bwMode="auto">
                      <a:xfrm>
                        <a:off x="2337495" y="4177680"/>
                        <a:ext cx="4236392" cy="693737"/>
                      </a:xfrm>
                      <a:prstGeom prst="rect">
                        <a:avLst/>
                      </a:prstGeom>
                      <a:noFill/>
                      <a:ln w="25400">
                        <a:noFill/>
                        <a:miter lim="800000"/>
                        <a:headEnd/>
                        <a:tailEnd/>
                      </a:ln>
                      <a:effectLst/>
                    </p:spPr>
                  </p:pic>
                </p:oleObj>
              </mc:Fallback>
            </mc:AlternateContent>
          </a:graphicData>
        </a:graphic>
      </p:graphicFrame>
    </p:spTree>
    <p:extLst>
      <p:ext uri="{BB962C8B-B14F-4D97-AF65-F5344CB8AC3E}">
        <p14:creationId xmlns:p14="http://schemas.microsoft.com/office/powerpoint/2010/main" val="243916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88" y="277813"/>
            <a:ext cx="8229600" cy="1139825"/>
          </a:xfrm>
        </p:spPr>
        <p:txBody>
          <a:bodyPr/>
          <a:lstStyle/>
          <a:p>
            <a:pPr algn="ctr"/>
            <a:r>
              <a:rPr lang="en-US" sz="4300" dirty="0"/>
              <a:t>The Cellular Method (1934)</a:t>
            </a:r>
          </a:p>
        </p:txBody>
      </p:sp>
      <p:sp>
        <p:nvSpPr>
          <p:cNvPr id="3" name="Content Placeholder 2"/>
          <p:cNvSpPr>
            <a:spLocks noGrp="1"/>
          </p:cNvSpPr>
          <p:nvPr>
            <p:ph idx="1"/>
          </p:nvPr>
        </p:nvSpPr>
        <p:spPr>
          <a:xfrm>
            <a:off x="251520" y="1412776"/>
            <a:ext cx="9073008" cy="4530725"/>
          </a:xfrm>
        </p:spPr>
        <p:txBody>
          <a:bodyPr/>
          <a:lstStyle/>
          <a:p>
            <a:r>
              <a:rPr lang="en-US" dirty="0"/>
              <a:t>First iterative approach was the cellular method by Wigner and Seitz (know that name?)</a:t>
            </a:r>
          </a:p>
          <a:p>
            <a:r>
              <a:rPr lang="en-US" dirty="0"/>
              <a:t>Since we have periodicity, it is enough to solve the S.E. within a single primitive cell C</a:t>
            </a:r>
            <a:r>
              <a:rPr lang="en-US" baseline="-25000" dirty="0"/>
              <a:t>o</a:t>
            </a:r>
          </a:p>
          <a:p>
            <a:r>
              <a:rPr lang="en-US" dirty="0"/>
              <a:t>The </a:t>
            </a:r>
            <a:r>
              <a:rPr lang="en-US" dirty="0" err="1"/>
              <a:t>wavefunction</a:t>
            </a:r>
            <a:r>
              <a:rPr lang="en-US" dirty="0"/>
              <a:t> in other cell is then</a:t>
            </a:r>
          </a:p>
          <a:p>
            <a:endParaRPr lang="en-US" dirty="0"/>
          </a:p>
        </p:txBody>
      </p:sp>
      <p:graphicFrame>
        <p:nvGraphicFramePr>
          <p:cNvPr id="4" name="Object 2"/>
          <p:cNvGraphicFramePr>
            <a:graphicFrameLocks noChangeAspect="1"/>
          </p:cNvGraphicFramePr>
          <p:nvPr/>
        </p:nvGraphicFramePr>
        <p:xfrm>
          <a:off x="2337495" y="4177680"/>
          <a:ext cx="4236392" cy="693737"/>
        </p:xfrm>
        <a:graphic>
          <a:graphicData uri="http://schemas.openxmlformats.org/presentationml/2006/ole">
            <mc:AlternateContent xmlns:mc="http://schemas.openxmlformats.org/markup-compatibility/2006">
              <mc:Choice xmlns:v="urn:schemas-microsoft-com:vml" Requires="v">
                <p:oleObj name="Equation" r:id="rId3" imgW="1409400" imgH="241200" progId="Equation.3">
                  <p:embed/>
                </p:oleObj>
              </mc:Choice>
              <mc:Fallback>
                <p:oleObj name="Equation" r:id="rId3" imgW="1409400" imgH="241200" progId="Equation.3">
                  <p:embed/>
                  <p:pic>
                    <p:nvPicPr>
                      <p:cNvPr id="4" name="Object 2"/>
                      <p:cNvPicPr>
                        <a:picLocks noChangeAspect="1" noChangeArrowheads="1"/>
                      </p:cNvPicPr>
                      <p:nvPr/>
                    </p:nvPicPr>
                    <p:blipFill>
                      <a:blip r:embed="rId4"/>
                      <a:srcRect/>
                      <a:stretch>
                        <a:fillRect/>
                      </a:stretch>
                    </p:blipFill>
                    <p:spPr bwMode="auto">
                      <a:xfrm>
                        <a:off x="2337495" y="4177680"/>
                        <a:ext cx="4236392" cy="693737"/>
                      </a:xfrm>
                      <a:prstGeom prst="rect">
                        <a:avLst/>
                      </a:prstGeom>
                      <a:noFill/>
                      <a:ln w="25400">
                        <a:noFill/>
                        <a:miter lim="800000"/>
                        <a:headEnd/>
                        <a:tailEnd/>
                      </a:ln>
                      <a:effectLst/>
                    </p:spPr>
                  </p:pic>
                </p:oleObj>
              </mc:Fallback>
            </mc:AlternateContent>
          </a:graphicData>
        </a:graphic>
      </p:graphicFrame>
      <p:pic>
        <p:nvPicPr>
          <p:cNvPr id="6" name="Picture 5"/>
          <p:cNvPicPr>
            <a:picLocks noChangeAspect="1"/>
          </p:cNvPicPr>
          <p:nvPr/>
        </p:nvPicPr>
        <p:blipFill>
          <a:blip r:embed="rId5"/>
          <a:stretch>
            <a:fillRect/>
          </a:stretch>
        </p:blipFill>
        <p:spPr>
          <a:xfrm>
            <a:off x="-4634" y="0"/>
            <a:ext cx="2835041" cy="2792949"/>
          </a:xfrm>
          <a:prstGeom prst="rect">
            <a:avLst/>
          </a:prstGeom>
        </p:spPr>
      </p:pic>
      <p:sp>
        <p:nvSpPr>
          <p:cNvPr id="10" name="TextBox 9"/>
          <p:cNvSpPr txBox="1"/>
          <p:nvPr/>
        </p:nvSpPr>
        <p:spPr>
          <a:xfrm>
            <a:off x="2229662" y="-20245"/>
            <a:ext cx="1862961" cy="646331"/>
          </a:xfrm>
          <a:prstGeom prst="rect">
            <a:avLst/>
          </a:prstGeom>
          <a:noFill/>
        </p:spPr>
        <p:txBody>
          <a:bodyPr wrap="square" rtlCol="0">
            <a:spAutoFit/>
          </a:bodyPr>
          <a:lstStyle/>
          <a:p>
            <a:r>
              <a:rPr lang="en-US" dirty="0"/>
              <a:t>Hexagonal lattice</a:t>
            </a:r>
          </a:p>
        </p:txBody>
      </p:sp>
    </p:spTree>
    <p:extLst>
      <p:ext uri="{BB962C8B-B14F-4D97-AF65-F5344CB8AC3E}">
        <p14:creationId xmlns:p14="http://schemas.microsoft.com/office/powerpoint/2010/main" val="339145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B06B-CA8F-4A3F-D6CD-959028289C1C}"/>
              </a:ext>
            </a:extLst>
          </p:cNvPr>
          <p:cNvSpPr>
            <a:spLocks noGrp="1"/>
          </p:cNvSpPr>
          <p:nvPr>
            <p:ph type="title"/>
          </p:nvPr>
        </p:nvSpPr>
        <p:spPr>
          <a:xfrm>
            <a:off x="457200" y="277813"/>
            <a:ext cx="4762872" cy="1139825"/>
          </a:xfrm>
        </p:spPr>
        <p:txBody>
          <a:bodyPr/>
          <a:lstStyle/>
          <a:p>
            <a:r>
              <a:rPr lang="en-US" dirty="0"/>
              <a:t>Orbital Contributions</a:t>
            </a:r>
          </a:p>
        </p:txBody>
      </p:sp>
      <p:pic>
        <p:nvPicPr>
          <p:cNvPr id="7" name="Picture 6" descr="A picture containing chart&#10;&#10;Description automatically generated">
            <a:extLst>
              <a:ext uri="{FF2B5EF4-FFF2-40B4-BE49-F238E27FC236}">
                <a16:creationId xmlns:a16="http://schemas.microsoft.com/office/drawing/2014/main" id="{29330185-A671-7470-D7B6-8FAA1BBD5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600" y="28465"/>
            <a:ext cx="4256411" cy="2840304"/>
          </a:xfrm>
          <a:prstGeom prst="rect">
            <a:avLst/>
          </a:prstGeom>
        </p:spPr>
      </p:pic>
      <p:pic>
        <p:nvPicPr>
          <p:cNvPr id="9" name="Picture 8" descr="A picture containing indoor, plastic&#10;&#10;Description automatically generated">
            <a:extLst>
              <a:ext uri="{FF2B5EF4-FFF2-40B4-BE49-F238E27FC236}">
                <a16:creationId xmlns:a16="http://schemas.microsoft.com/office/drawing/2014/main" id="{B39C4AC9-6FE2-6809-9A4A-DEA3132C7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830" y="2988421"/>
            <a:ext cx="1732181" cy="1732181"/>
          </a:xfrm>
          <a:prstGeom prst="rect">
            <a:avLst/>
          </a:prstGeom>
        </p:spPr>
      </p:pic>
      <p:sp>
        <p:nvSpPr>
          <p:cNvPr id="11" name="TextBox 10">
            <a:extLst>
              <a:ext uri="{FF2B5EF4-FFF2-40B4-BE49-F238E27FC236}">
                <a16:creationId xmlns:a16="http://schemas.microsoft.com/office/drawing/2014/main" id="{B8A58E15-3996-FA18-5E35-4433B87AB990}"/>
              </a:ext>
            </a:extLst>
          </p:cNvPr>
          <p:cNvSpPr txBox="1"/>
          <p:nvPr/>
        </p:nvSpPr>
        <p:spPr>
          <a:xfrm>
            <a:off x="161764" y="4840255"/>
            <a:ext cx="8982236" cy="2031325"/>
          </a:xfrm>
          <a:prstGeom prst="rect">
            <a:avLst/>
          </a:prstGeom>
          <a:noFill/>
        </p:spPr>
        <p:txBody>
          <a:bodyPr wrap="square">
            <a:spAutoFit/>
          </a:bodyPr>
          <a:lstStyle/>
          <a:p>
            <a:r>
              <a:rPr lang="en-US" dirty="0"/>
              <a:t>Ground state electron energy dispersion in monolayer buckled GaAs in the absence of spin orbit coupling (SOC) demonstrating the p-DOS contributions from (a) </a:t>
            </a:r>
            <a:r>
              <a:rPr lang="en-US" dirty="0" err="1"/>
              <a:t>px</a:t>
            </a:r>
            <a:r>
              <a:rPr lang="en-US" dirty="0"/>
              <a:t>, (b) </a:t>
            </a:r>
            <a:r>
              <a:rPr lang="en-US" dirty="0" err="1"/>
              <a:t>py</a:t>
            </a:r>
            <a:r>
              <a:rPr lang="en-US" dirty="0"/>
              <a:t> and (c) </a:t>
            </a:r>
            <a:r>
              <a:rPr lang="en-US" dirty="0" err="1"/>
              <a:t>pz</a:t>
            </a:r>
            <a:r>
              <a:rPr lang="en-US" dirty="0"/>
              <a:t> orbitals of As. The difference Γ3v-Γ1v= -1.95 eV, signifying a strong crystal-field splitting. In the presence of an SOC, the p-DOS contributions for (d) Ga 3S 1/2 , </a:t>
            </a:r>
            <a:r>
              <a:rPr lang="en-US" dirty="0" err="1"/>
              <a:t>mj</a:t>
            </a:r>
            <a:r>
              <a:rPr lang="en-US" dirty="0"/>
              <a:t>=±1/2, (e) As 4P 3/2 , </a:t>
            </a:r>
            <a:r>
              <a:rPr lang="en-US" dirty="0" err="1"/>
              <a:t>mj</a:t>
            </a:r>
            <a:r>
              <a:rPr lang="en-US" dirty="0"/>
              <a:t>=±1/2 and (f) As 4P 3/2 , </a:t>
            </a:r>
            <a:r>
              <a:rPr lang="en-US" dirty="0" err="1"/>
              <a:t>mj</a:t>
            </a:r>
            <a:r>
              <a:rPr lang="en-US" dirty="0"/>
              <a:t>=±3/2 are demonstrated. The presence of SOC makes Γ1v-Γ </a:t>
            </a:r>
            <a:r>
              <a:rPr lang="en-US" dirty="0" err="1"/>
              <a:t>cf</a:t>
            </a:r>
            <a:r>
              <a:rPr lang="en-US" dirty="0"/>
              <a:t> 4v = -0.11 eV. </a:t>
            </a:r>
          </a:p>
        </p:txBody>
      </p:sp>
      <p:pic>
        <p:nvPicPr>
          <p:cNvPr id="13" name="Picture 12">
            <a:extLst>
              <a:ext uri="{FF2B5EF4-FFF2-40B4-BE49-F238E27FC236}">
                <a16:creationId xmlns:a16="http://schemas.microsoft.com/office/drawing/2014/main" id="{3B38755D-295A-959C-2B75-C517F8A685E0}"/>
              </a:ext>
            </a:extLst>
          </p:cNvPr>
          <p:cNvPicPr>
            <a:picLocks noChangeAspect="1"/>
          </p:cNvPicPr>
          <p:nvPr/>
        </p:nvPicPr>
        <p:blipFill>
          <a:blip r:embed="rId5"/>
          <a:stretch>
            <a:fillRect/>
          </a:stretch>
        </p:blipFill>
        <p:spPr>
          <a:xfrm>
            <a:off x="431757" y="33130"/>
            <a:ext cx="5736831" cy="4807125"/>
          </a:xfrm>
          <a:prstGeom prst="rect">
            <a:avLst/>
          </a:prstGeom>
        </p:spPr>
      </p:pic>
    </p:spTree>
    <p:extLst>
      <p:ext uri="{BB962C8B-B14F-4D97-AF65-F5344CB8AC3E}">
        <p14:creationId xmlns:p14="http://schemas.microsoft.com/office/powerpoint/2010/main" val="367097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88" y="277813"/>
            <a:ext cx="8229600" cy="1139825"/>
          </a:xfrm>
        </p:spPr>
        <p:txBody>
          <a:bodyPr/>
          <a:lstStyle/>
          <a:p>
            <a:pPr algn="ctr"/>
            <a:r>
              <a:rPr lang="en-US" sz="4300" dirty="0"/>
              <a:t>The Cellular Method (1934)</a:t>
            </a:r>
          </a:p>
        </p:txBody>
      </p:sp>
      <p:sp>
        <p:nvSpPr>
          <p:cNvPr id="3" name="Content Placeholder 2"/>
          <p:cNvSpPr>
            <a:spLocks noGrp="1"/>
          </p:cNvSpPr>
          <p:nvPr>
            <p:ph idx="1"/>
          </p:nvPr>
        </p:nvSpPr>
        <p:spPr>
          <a:xfrm>
            <a:off x="251520" y="1412776"/>
            <a:ext cx="9073008" cy="4530725"/>
          </a:xfrm>
        </p:spPr>
        <p:txBody>
          <a:bodyPr/>
          <a:lstStyle/>
          <a:p>
            <a:r>
              <a:rPr lang="en-US" dirty="0"/>
              <a:t>First iterative approach was the cellular method by Wigner and Seitz (know that name?)</a:t>
            </a:r>
          </a:p>
          <a:p>
            <a:r>
              <a:rPr lang="en-US" dirty="0"/>
              <a:t>Since we have periodicity, it is enough to solve the S.E. within a single primitive cell C</a:t>
            </a:r>
            <a:r>
              <a:rPr lang="en-US" baseline="-25000" dirty="0"/>
              <a:t>o</a:t>
            </a:r>
          </a:p>
          <a:p>
            <a:r>
              <a:rPr lang="en-US" dirty="0"/>
              <a:t>The </a:t>
            </a:r>
            <a:r>
              <a:rPr lang="en-US" dirty="0" err="1"/>
              <a:t>wavefunction</a:t>
            </a:r>
            <a:r>
              <a:rPr lang="en-US" dirty="0"/>
              <a:t> in other cell is then</a:t>
            </a:r>
          </a:p>
          <a:p>
            <a:endParaRPr lang="en-US" dirty="0"/>
          </a:p>
        </p:txBody>
      </p:sp>
      <p:graphicFrame>
        <p:nvGraphicFramePr>
          <p:cNvPr id="4" name="Object 2"/>
          <p:cNvGraphicFramePr>
            <a:graphicFrameLocks noChangeAspect="1"/>
          </p:cNvGraphicFramePr>
          <p:nvPr/>
        </p:nvGraphicFramePr>
        <p:xfrm>
          <a:off x="2337495" y="4177680"/>
          <a:ext cx="4236392" cy="693737"/>
        </p:xfrm>
        <a:graphic>
          <a:graphicData uri="http://schemas.openxmlformats.org/presentationml/2006/ole">
            <mc:AlternateContent xmlns:mc="http://schemas.openxmlformats.org/markup-compatibility/2006">
              <mc:Choice xmlns:v="urn:schemas-microsoft-com:vml" Requires="v">
                <p:oleObj name="Equation" r:id="rId3" imgW="1409400" imgH="241200" progId="Equation.3">
                  <p:embed/>
                </p:oleObj>
              </mc:Choice>
              <mc:Fallback>
                <p:oleObj name="Equation" r:id="rId3" imgW="1409400" imgH="241200" progId="Equation.3">
                  <p:embed/>
                  <p:pic>
                    <p:nvPicPr>
                      <p:cNvPr id="4" name="Object 2"/>
                      <p:cNvPicPr>
                        <a:picLocks noChangeAspect="1" noChangeArrowheads="1"/>
                      </p:cNvPicPr>
                      <p:nvPr/>
                    </p:nvPicPr>
                    <p:blipFill>
                      <a:blip r:embed="rId4"/>
                      <a:srcRect/>
                      <a:stretch>
                        <a:fillRect/>
                      </a:stretch>
                    </p:blipFill>
                    <p:spPr bwMode="auto">
                      <a:xfrm>
                        <a:off x="2337495" y="4177680"/>
                        <a:ext cx="4236392" cy="693737"/>
                      </a:xfrm>
                      <a:prstGeom prst="rect">
                        <a:avLst/>
                      </a:prstGeom>
                      <a:noFill/>
                      <a:ln w="25400">
                        <a:noFill/>
                        <a:miter lim="800000"/>
                        <a:headEnd/>
                        <a:tailEnd/>
                      </a:ln>
                      <a:effectLst/>
                    </p:spPr>
                  </p:pic>
                </p:oleObj>
              </mc:Fallback>
            </mc:AlternateContent>
          </a:graphicData>
        </a:graphic>
      </p:graphicFrame>
      <p:pic>
        <p:nvPicPr>
          <p:cNvPr id="6" name="Picture 5"/>
          <p:cNvPicPr>
            <a:picLocks noChangeAspect="1"/>
          </p:cNvPicPr>
          <p:nvPr/>
        </p:nvPicPr>
        <p:blipFill>
          <a:blip r:embed="rId5"/>
          <a:stretch>
            <a:fillRect/>
          </a:stretch>
        </p:blipFill>
        <p:spPr>
          <a:xfrm>
            <a:off x="-4634" y="0"/>
            <a:ext cx="2835041" cy="2792949"/>
          </a:xfrm>
          <a:prstGeom prst="rect">
            <a:avLst/>
          </a:prstGeom>
        </p:spPr>
      </p:pic>
      <p:pic>
        <p:nvPicPr>
          <p:cNvPr id="7" name="Picture 6"/>
          <p:cNvPicPr>
            <a:picLocks noChangeAspect="1"/>
          </p:cNvPicPr>
          <p:nvPr/>
        </p:nvPicPr>
        <p:blipFill>
          <a:blip r:embed="rId6"/>
          <a:stretch>
            <a:fillRect/>
          </a:stretch>
        </p:blipFill>
        <p:spPr>
          <a:xfrm>
            <a:off x="6218276" y="0"/>
            <a:ext cx="2952328" cy="2837082"/>
          </a:xfrm>
          <a:prstGeom prst="rect">
            <a:avLst/>
          </a:prstGeom>
        </p:spPr>
      </p:pic>
      <p:sp>
        <p:nvSpPr>
          <p:cNvPr id="10" name="TextBox 9"/>
          <p:cNvSpPr txBox="1"/>
          <p:nvPr/>
        </p:nvSpPr>
        <p:spPr>
          <a:xfrm>
            <a:off x="2229662" y="-20245"/>
            <a:ext cx="1862961" cy="646331"/>
          </a:xfrm>
          <a:prstGeom prst="rect">
            <a:avLst/>
          </a:prstGeom>
          <a:noFill/>
        </p:spPr>
        <p:txBody>
          <a:bodyPr wrap="square" rtlCol="0">
            <a:spAutoFit/>
          </a:bodyPr>
          <a:lstStyle/>
          <a:p>
            <a:r>
              <a:rPr lang="en-US" dirty="0"/>
              <a:t>Hexagonal lattice</a:t>
            </a:r>
          </a:p>
        </p:txBody>
      </p:sp>
    </p:spTree>
    <p:extLst>
      <p:ext uri="{BB962C8B-B14F-4D97-AF65-F5344CB8AC3E}">
        <p14:creationId xmlns:p14="http://schemas.microsoft.com/office/powerpoint/2010/main" val="198649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88" y="277813"/>
            <a:ext cx="8229600" cy="1139825"/>
          </a:xfrm>
        </p:spPr>
        <p:txBody>
          <a:bodyPr/>
          <a:lstStyle/>
          <a:p>
            <a:pPr algn="ctr"/>
            <a:r>
              <a:rPr lang="en-US" sz="4300" dirty="0"/>
              <a:t>The Cellular Method (1934)</a:t>
            </a:r>
          </a:p>
        </p:txBody>
      </p:sp>
      <p:sp>
        <p:nvSpPr>
          <p:cNvPr id="3" name="Content Placeholder 2"/>
          <p:cNvSpPr>
            <a:spLocks noGrp="1"/>
          </p:cNvSpPr>
          <p:nvPr>
            <p:ph idx="1"/>
          </p:nvPr>
        </p:nvSpPr>
        <p:spPr>
          <a:xfrm>
            <a:off x="251520" y="1412776"/>
            <a:ext cx="9073008" cy="4530725"/>
          </a:xfrm>
        </p:spPr>
        <p:txBody>
          <a:bodyPr/>
          <a:lstStyle/>
          <a:p>
            <a:r>
              <a:rPr lang="en-US" dirty="0"/>
              <a:t>First iterative approach was the cellular method by Wigner and Seitz (know that name?)</a:t>
            </a:r>
          </a:p>
          <a:p>
            <a:r>
              <a:rPr lang="en-US" dirty="0"/>
              <a:t>Since we have periodicity, it is enough to solve the S.E. within a single primitive cell C</a:t>
            </a:r>
            <a:r>
              <a:rPr lang="en-US" baseline="-25000" dirty="0"/>
              <a:t>o</a:t>
            </a:r>
          </a:p>
          <a:p>
            <a:r>
              <a:rPr lang="en-US" dirty="0"/>
              <a:t>The </a:t>
            </a:r>
            <a:r>
              <a:rPr lang="en-US" dirty="0" err="1"/>
              <a:t>wavefunction</a:t>
            </a:r>
            <a:r>
              <a:rPr lang="en-US" dirty="0"/>
              <a:t> in other cell is then</a:t>
            </a:r>
          </a:p>
          <a:p>
            <a:endParaRPr lang="en-US" dirty="0"/>
          </a:p>
          <a:p>
            <a:r>
              <a:rPr lang="en-US" dirty="0">
                <a:sym typeface="Symbol" panose="05050102010706020507" pitchFamily="18" charset="2"/>
              </a:rPr>
              <a:t> is a sum over spherical harmonics, need BCs</a:t>
            </a:r>
            <a:endParaRPr lang="en-US" dirty="0"/>
          </a:p>
        </p:txBody>
      </p:sp>
      <p:graphicFrame>
        <p:nvGraphicFramePr>
          <p:cNvPr id="4" name="Object 2"/>
          <p:cNvGraphicFramePr>
            <a:graphicFrameLocks noChangeAspect="1"/>
          </p:cNvGraphicFramePr>
          <p:nvPr/>
        </p:nvGraphicFramePr>
        <p:xfrm>
          <a:off x="2337495" y="4177680"/>
          <a:ext cx="4236392" cy="693737"/>
        </p:xfrm>
        <a:graphic>
          <a:graphicData uri="http://schemas.openxmlformats.org/presentationml/2006/ole">
            <mc:AlternateContent xmlns:mc="http://schemas.openxmlformats.org/markup-compatibility/2006">
              <mc:Choice xmlns:v="urn:schemas-microsoft-com:vml" Requires="v">
                <p:oleObj name="Equation" r:id="rId3" imgW="1409400" imgH="241200" progId="Equation.3">
                  <p:embed/>
                </p:oleObj>
              </mc:Choice>
              <mc:Fallback>
                <p:oleObj name="Equation" r:id="rId3" imgW="1409400" imgH="241200" progId="Equation.3">
                  <p:embed/>
                  <p:pic>
                    <p:nvPicPr>
                      <p:cNvPr id="4" name="Object 2"/>
                      <p:cNvPicPr>
                        <a:picLocks noChangeAspect="1" noChangeArrowheads="1"/>
                      </p:cNvPicPr>
                      <p:nvPr/>
                    </p:nvPicPr>
                    <p:blipFill>
                      <a:blip r:embed="rId4"/>
                      <a:srcRect/>
                      <a:stretch>
                        <a:fillRect/>
                      </a:stretch>
                    </p:blipFill>
                    <p:spPr bwMode="auto">
                      <a:xfrm>
                        <a:off x="2337495" y="4177680"/>
                        <a:ext cx="4236392" cy="693737"/>
                      </a:xfrm>
                      <a:prstGeom prst="rect">
                        <a:avLst/>
                      </a:prstGeom>
                      <a:noFill/>
                      <a:ln w="25400">
                        <a:noFill/>
                        <a:miter lim="800000"/>
                        <a:headEnd/>
                        <a:tailEnd/>
                      </a:ln>
                      <a:effectLst/>
                    </p:spPr>
                  </p:pic>
                </p:oleObj>
              </mc:Fallback>
            </mc:AlternateContent>
          </a:graphicData>
        </a:graphic>
      </p:graphicFrame>
      <p:pic>
        <p:nvPicPr>
          <p:cNvPr id="6" name="Picture 5"/>
          <p:cNvPicPr>
            <a:picLocks noChangeAspect="1"/>
          </p:cNvPicPr>
          <p:nvPr/>
        </p:nvPicPr>
        <p:blipFill>
          <a:blip r:embed="rId5"/>
          <a:stretch>
            <a:fillRect/>
          </a:stretch>
        </p:blipFill>
        <p:spPr>
          <a:xfrm>
            <a:off x="-4634" y="0"/>
            <a:ext cx="2835041" cy="2792949"/>
          </a:xfrm>
          <a:prstGeom prst="rect">
            <a:avLst/>
          </a:prstGeom>
        </p:spPr>
      </p:pic>
      <p:pic>
        <p:nvPicPr>
          <p:cNvPr id="7" name="Picture 6"/>
          <p:cNvPicPr>
            <a:picLocks noChangeAspect="1"/>
          </p:cNvPicPr>
          <p:nvPr/>
        </p:nvPicPr>
        <p:blipFill>
          <a:blip r:embed="rId6"/>
          <a:stretch>
            <a:fillRect/>
          </a:stretch>
        </p:blipFill>
        <p:spPr>
          <a:xfrm>
            <a:off x="6218276" y="0"/>
            <a:ext cx="2952328" cy="2837082"/>
          </a:xfrm>
          <a:prstGeom prst="rect">
            <a:avLst/>
          </a:prstGeom>
        </p:spPr>
      </p:pic>
      <p:pic>
        <p:nvPicPr>
          <p:cNvPr id="5" name="Picture 4"/>
          <p:cNvPicPr>
            <a:picLocks noChangeAspect="1"/>
          </p:cNvPicPr>
          <p:nvPr/>
        </p:nvPicPr>
        <p:blipFill>
          <a:blip r:embed="rId7"/>
          <a:stretch>
            <a:fillRect/>
          </a:stretch>
        </p:blipFill>
        <p:spPr>
          <a:xfrm>
            <a:off x="251520" y="5733634"/>
            <a:ext cx="5098329" cy="733572"/>
          </a:xfrm>
          <a:prstGeom prst="rect">
            <a:avLst/>
          </a:prstGeom>
        </p:spPr>
      </p:pic>
      <p:pic>
        <p:nvPicPr>
          <p:cNvPr id="9" name="Picture 8"/>
          <p:cNvPicPr>
            <a:picLocks noChangeAspect="1"/>
          </p:cNvPicPr>
          <p:nvPr/>
        </p:nvPicPr>
        <p:blipFill>
          <a:blip r:embed="rId8"/>
          <a:stretch>
            <a:fillRect/>
          </a:stretch>
        </p:blipFill>
        <p:spPr>
          <a:xfrm>
            <a:off x="4003586" y="6292074"/>
            <a:ext cx="5108406" cy="571126"/>
          </a:xfrm>
          <a:prstGeom prst="rect">
            <a:avLst/>
          </a:prstGeom>
        </p:spPr>
      </p:pic>
      <p:sp>
        <p:nvSpPr>
          <p:cNvPr id="10" name="TextBox 9"/>
          <p:cNvSpPr txBox="1"/>
          <p:nvPr/>
        </p:nvSpPr>
        <p:spPr>
          <a:xfrm>
            <a:off x="2229662" y="-20245"/>
            <a:ext cx="1862961" cy="646331"/>
          </a:xfrm>
          <a:prstGeom prst="rect">
            <a:avLst/>
          </a:prstGeom>
          <a:noFill/>
        </p:spPr>
        <p:txBody>
          <a:bodyPr wrap="square" rtlCol="0">
            <a:spAutoFit/>
          </a:bodyPr>
          <a:lstStyle/>
          <a:p>
            <a:r>
              <a:rPr lang="en-US" dirty="0"/>
              <a:t>Hexagonal lattice</a:t>
            </a:r>
          </a:p>
        </p:txBody>
      </p:sp>
    </p:spTree>
    <p:extLst>
      <p:ext uri="{BB962C8B-B14F-4D97-AF65-F5344CB8AC3E}">
        <p14:creationId xmlns:p14="http://schemas.microsoft.com/office/powerpoint/2010/main" val="20040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88" y="277813"/>
            <a:ext cx="8229600" cy="1139825"/>
          </a:xfrm>
        </p:spPr>
        <p:txBody>
          <a:bodyPr/>
          <a:lstStyle/>
          <a:p>
            <a:pPr algn="ctr"/>
            <a:r>
              <a:rPr lang="en-US" sz="4300" dirty="0"/>
              <a:t>The Cellular Method (1934)</a:t>
            </a:r>
          </a:p>
        </p:txBody>
      </p:sp>
      <p:sp>
        <p:nvSpPr>
          <p:cNvPr id="3" name="Content Placeholder 2"/>
          <p:cNvSpPr>
            <a:spLocks noGrp="1"/>
          </p:cNvSpPr>
          <p:nvPr>
            <p:ph idx="1"/>
          </p:nvPr>
        </p:nvSpPr>
        <p:spPr>
          <a:xfrm>
            <a:off x="251520" y="1412776"/>
            <a:ext cx="9073008" cy="4530725"/>
          </a:xfrm>
        </p:spPr>
        <p:txBody>
          <a:bodyPr/>
          <a:lstStyle/>
          <a:p>
            <a:r>
              <a:rPr lang="en-US" dirty="0"/>
              <a:t>First iterative approach was the cellular method by Wigner and Seitz (know that name?)</a:t>
            </a:r>
          </a:p>
          <a:p>
            <a:r>
              <a:rPr lang="en-US" dirty="0"/>
              <a:t>Since we have periodicity, it is enough to solve the S.E. within a single primitive cell C</a:t>
            </a:r>
            <a:r>
              <a:rPr lang="en-US" baseline="-25000" dirty="0"/>
              <a:t>o</a:t>
            </a:r>
          </a:p>
          <a:p>
            <a:r>
              <a:rPr lang="en-US" dirty="0"/>
              <a:t>The </a:t>
            </a:r>
            <a:r>
              <a:rPr lang="en-US" dirty="0" err="1"/>
              <a:t>wavefunction</a:t>
            </a:r>
            <a:r>
              <a:rPr lang="en-US" dirty="0"/>
              <a:t> in other cell is then</a:t>
            </a:r>
          </a:p>
          <a:p>
            <a:endParaRPr lang="en-US" dirty="0"/>
          </a:p>
          <a:p>
            <a:r>
              <a:rPr lang="en-US" dirty="0">
                <a:sym typeface="Symbol" panose="05050102010706020507" pitchFamily="18" charset="2"/>
              </a:rPr>
              <a:t> is a sum over spherical harmonics, need BCs</a:t>
            </a:r>
            <a:endParaRPr lang="en-US" dirty="0"/>
          </a:p>
          <a:p>
            <a:r>
              <a:rPr lang="en-US" dirty="0"/>
              <a:t>Computationally challenging to solve B.C.s</a:t>
            </a:r>
          </a:p>
        </p:txBody>
      </p:sp>
      <p:graphicFrame>
        <p:nvGraphicFramePr>
          <p:cNvPr id="4" name="Object 2"/>
          <p:cNvGraphicFramePr>
            <a:graphicFrameLocks noChangeAspect="1"/>
          </p:cNvGraphicFramePr>
          <p:nvPr/>
        </p:nvGraphicFramePr>
        <p:xfrm>
          <a:off x="2337495" y="4177680"/>
          <a:ext cx="4236392" cy="693737"/>
        </p:xfrm>
        <a:graphic>
          <a:graphicData uri="http://schemas.openxmlformats.org/presentationml/2006/ole">
            <mc:AlternateContent xmlns:mc="http://schemas.openxmlformats.org/markup-compatibility/2006">
              <mc:Choice xmlns:v="urn:schemas-microsoft-com:vml" Requires="v">
                <p:oleObj name="Equation" r:id="rId3" imgW="1409400" imgH="241200" progId="Equation.3">
                  <p:embed/>
                </p:oleObj>
              </mc:Choice>
              <mc:Fallback>
                <p:oleObj name="Equation" r:id="rId3" imgW="1409400" imgH="241200" progId="Equation.3">
                  <p:embed/>
                  <p:pic>
                    <p:nvPicPr>
                      <p:cNvPr id="4" name="Object 2"/>
                      <p:cNvPicPr>
                        <a:picLocks noChangeAspect="1" noChangeArrowheads="1"/>
                      </p:cNvPicPr>
                      <p:nvPr/>
                    </p:nvPicPr>
                    <p:blipFill>
                      <a:blip r:embed="rId4"/>
                      <a:srcRect/>
                      <a:stretch>
                        <a:fillRect/>
                      </a:stretch>
                    </p:blipFill>
                    <p:spPr bwMode="auto">
                      <a:xfrm>
                        <a:off x="2337495" y="4177680"/>
                        <a:ext cx="4236392" cy="693737"/>
                      </a:xfrm>
                      <a:prstGeom prst="rect">
                        <a:avLst/>
                      </a:prstGeom>
                      <a:noFill/>
                      <a:ln w="25400">
                        <a:noFill/>
                        <a:miter lim="800000"/>
                        <a:headEnd/>
                        <a:tailEnd/>
                      </a:ln>
                      <a:effectLst/>
                    </p:spPr>
                  </p:pic>
                </p:oleObj>
              </mc:Fallback>
            </mc:AlternateContent>
          </a:graphicData>
        </a:graphic>
      </p:graphicFrame>
      <p:pic>
        <p:nvPicPr>
          <p:cNvPr id="6" name="Picture 5"/>
          <p:cNvPicPr>
            <a:picLocks noChangeAspect="1"/>
          </p:cNvPicPr>
          <p:nvPr/>
        </p:nvPicPr>
        <p:blipFill>
          <a:blip r:embed="rId5"/>
          <a:stretch>
            <a:fillRect/>
          </a:stretch>
        </p:blipFill>
        <p:spPr>
          <a:xfrm>
            <a:off x="-4634" y="0"/>
            <a:ext cx="2835041" cy="2792949"/>
          </a:xfrm>
          <a:prstGeom prst="rect">
            <a:avLst/>
          </a:prstGeom>
        </p:spPr>
      </p:pic>
      <p:pic>
        <p:nvPicPr>
          <p:cNvPr id="7" name="Picture 6"/>
          <p:cNvPicPr>
            <a:picLocks noChangeAspect="1"/>
          </p:cNvPicPr>
          <p:nvPr/>
        </p:nvPicPr>
        <p:blipFill>
          <a:blip r:embed="rId6"/>
          <a:stretch>
            <a:fillRect/>
          </a:stretch>
        </p:blipFill>
        <p:spPr>
          <a:xfrm>
            <a:off x="6218276" y="0"/>
            <a:ext cx="2952328" cy="2837082"/>
          </a:xfrm>
          <a:prstGeom prst="rect">
            <a:avLst/>
          </a:prstGeom>
        </p:spPr>
      </p:pic>
      <p:pic>
        <p:nvPicPr>
          <p:cNvPr id="5" name="Picture 4"/>
          <p:cNvPicPr>
            <a:picLocks noChangeAspect="1"/>
          </p:cNvPicPr>
          <p:nvPr/>
        </p:nvPicPr>
        <p:blipFill>
          <a:blip r:embed="rId7"/>
          <a:stretch>
            <a:fillRect/>
          </a:stretch>
        </p:blipFill>
        <p:spPr>
          <a:xfrm>
            <a:off x="251520" y="5733634"/>
            <a:ext cx="5098329" cy="733572"/>
          </a:xfrm>
          <a:prstGeom prst="rect">
            <a:avLst/>
          </a:prstGeom>
        </p:spPr>
      </p:pic>
      <p:pic>
        <p:nvPicPr>
          <p:cNvPr id="9" name="Picture 8"/>
          <p:cNvPicPr>
            <a:picLocks noChangeAspect="1"/>
          </p:cNvPicPr>
          <p:nvPr/>
        </p:nvPicPr>
        <p:blipFill>
          <a:blip r:embed="rId8"/>
          <a:stretch>
            <a:fillRect/>
          </a:stretch>
        </p:blipFill>
        <p:spPr>
          <a:xfrm>
            <a:off x="4003586" y="6292074"/>
            <a:ext cx="5108406" cy="571126"/>
          </a:xfrm>
          <a:prstGeom prst="rect">
            <a:avLst/>
          </a:prstGeom>
        </p:spPr>
      </p:pic>
      <p:sp>
        <p:nvSpPr>
          <p:cNvPr id="10" name="TextBox 9"/>
          <p:cNvSpPr txBox="1"/>
          <p:nvPr/>
        </p:nvSpPr>
        <p:spPr>
          <a:xfrm>
            <a:off x="2229662" y="-20245"/>
            <a:ext cx="1862961" cy="646331"/>
          </a:xfrm>
          <a:prstGeom prst="rect">
            <a:avLst/>
          </a:prstGeom>
          <a:noFill/>
        </p:spPr>
        <p:txBody>
          <a:bodyPr wrap="square" rtlCol="0">
            <a:spAutoFit/>
          </a:bodyPr>
          <a:lstStyle/>
          <a:p>
            <a:r>
              <a:rPr lang="en-US" dirty="0"/>
              <a:t>Hexagonal lattice</a:t>
            </a:r>
          </a:p>
        </p:txBody>
      </p:sp>
    </p:spTree>
    <p:extLst>
      <p:ext uri="{BB962C8B-B14F-4D97-AF65-F5344CB8AC3E}">
        <p14:creationId xmlns:p14="http://schemas.microsoft.com/office/powerpoint/2010/main" val="328715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88" y="277813"/>
            <a:ext cx="8229600" cy="1139825"/>
          </a:xfrm>
        </p:spPr>
        <p:txBody>
          <a:bodyPr/>
          <a:lstStyle/>
          <a:p>
            <a:pPr algn="ctr"/>
            <a:r>
              <a:rPr lang="en-US" sz="4300" dirty="0"/>
              <a:t>The Cellular Method (1934)</a:t>
            </a:r>
          </a:p>
        </p:txBody>
      </p:sp>
      <p:sp>
        <p:nvSpPr>
          <p:cNvPr id="3" name="Content Placeholder 2"/>
          <p:cNvSpPr>
            <a:spLocks noGrp="1"/>
          </p:cNvSpPr>
          <p:nvPr>
            <p:ph idx="1"/>
          </p:nvPr>
        </p:nvSpPr>
        <p:spPr>
          <a:xfrm>
            <a:off x="251520" y="1412776"/>
            <a:ext cx="9073008" cy="4530725"/>
          </a:xfrm>
        </p:spPr>
        <p:txBody>
          <a:bodyPr/>
          <a:lstStyle/>
          <a:p>
            <a:r>
              <a:rPr lang="en-US" dirty="0"/>
              <a:t>First iterative approach was the cellular method by Wigner and Seitz (know that name?)</a:t>
            </a:r>
          </a:p>
          <a:p>
            <a:r>
              <a:rPr lang="en-US" dirty="0"/>
              <a:t>Since we have periodicity, it is enough to solve the S.E. within a single primitive cell C</a:t>
            </a:r>
            <a:r>
              <a:rPr lang="en-US" baseline="-25000" dirty="0"/>
              <a:t>o</a:t>
            </a:r>
          </a:p>
          <a:p>
            <a:r>
              <a:rPr lang="en-US" dirty="0"/>
              <a:t>The </a:t>
            </a:r>
            <a:r>
              <a:rPr lang="en-US" dirty="0" err="1"/>
              <a:t>wavefunction</a:t>
            </a:r>
            <a:r>
              <a:rPr lang="en-US" dirty="0"/>
              <a:t> in other cell is then</a:t>
            </a:r>
          </a:p>
          <a:p>
            <a:endParaRPr lang="en-US" dirty="0"/>
          </a:p>
          <a:p>
            <a:r>
              <a:rPr lang="en-US" dirty="0">
                <a:sym typeface="Symbol" panose="05050102010706020507" pitchFamily="18" charset="2"/>
              </a:rPr>
              <a:t> is a sum over spherical harmonics, need BCs</a:t>
            </a:r>
            <a:endParaRPr lang="en-US" dirty="0"/>
          </a:p>
          <a:p>
            <a:r>
              <a:rPr lang="en-US" dirty="0"/>
              <a:t>Computationally challenging to solve B.C.s</a:t>
            </a:r>
          </a:p>
          <a:p>
            <a:r>
              <a:rPr lang="en-US" dirty="0"/>
              <a:t>Results in potential with discontinuous derivative at cell boundary</a:t>
            </a:r>
          </a:p>
        </p:txBody>
      </p:sp>
      <p:graphicFrame>
        <p:nvGraphicFramePr>
          <p:cNvPr id="4" name="Object 2"/>
          <p:cNvGraphicFramePr>
            <a:graphicFrameLocks noChangeAspect="1"/>
          </p:cNvGraphicFramePr>
          <p:nvPr>
            <p:extLst>
              <p:ext uri="{D42A27DB-BD31-4B8C-83A1-F6EECF244321}">
                <p14:modId xmlns:p14="http://schemas.microsoft.com/office/powerpoint/2010/main" val="3249866681"/>
              </p:ext>
            </p:extLst>
          </p:nvPr>
        </p:nvGraphicFramePr>
        <p:xfrm>
          <a:off x="2337495" y="4177680"/>
          <a:ext cx="4236392" cy="693737"/>
        </p:xfrm>
        <a:graphic>
          <a:graphicData uri="http://schemas.openxmlformats.org/presentationml/2006/ole">
            <mc:AlternateContent xmlns:mc="http://schemas.openxmlformats.org/markup-compatibility/2006">
              <mc:Choice xmlns:v="urn:schemas-microsoft-com:vml" Requires="v">
                <p:oleObj name="Equation" r:id="rId3" imgW="1409400" imgH="241200" progId="Equation.3">
                  <p:embed/>
                </p:oleObj>
              </mc:Choice>
              <mc:Fallback>
                <p:oleObj name="Equation" r:id="rId3" imgW="1409400" imgH="241200" progId="Equation.3">
                  <p:embed/>
                  <p:pic>
                    <p:nvPicPr>
                      <p:cNvPr id="0" name=""/>
                      <p:cNvPicPr>
                        <a:picLocks noChangeAspect="1" noChangeArrowheads="1"/>
                      </p:cNvPicPr>
                      <p:nvPr/>
                    </p:nvPicPr>
                    <p:blipFill>
                      <a:blip r:embed="rId4"/>
                      <a:srcRect/>
                      <a:stretch>
                        <a:fillRect/>
                      </a:stretch>
                    </p:blipFill>
                    <p:spPr bwMode="auto">
                      <a:xfrm>
                        <a:off x="2337495" y="4177680"/>
                        <a:ext cx="4236392" cy="693737"/>
                      </a:xfrm>
                      <a:prstGeom prst="rect">
                        <a:avLst/>
                      </a:prstGeom>
                      <a:noFill/>
                      <a:ln w="25400">
                        <a:noFill/>
                        <a:miter lim="800000"/>
                        <a:headEnd/>
                        <a:tailEnd/>
                      </a:ln>
                      <a:effectLst/>
                    </p:spPr>
                  </p:pic>
                </p:oleObj>
              </mc:Fallback>
            </mc:AlternateContent>
          </a:graphicData>
        </a:graphic>
      </p:graphicFrame>
      <p:pic>
        <p:nvPicPr>
          <p:cNvPr id="6" name="Picture 5"/>
          <p:cNvPicPr>
            <a:picLocks noChangeAspect="1"/>
          </p:cNvPicPr>
          <p:nvPr/>
        </p:nvPicPr>
        <p:blipFill>
          <a:blip r:embed="rId5"/>
          <a:stretch>
            <a:fillRect/>
          </a:stretch>
        </p:blipFill>
        <p:spPr>
          <a:xfrm>
            <a:off x="-4634" y="0"/>
            <a:ext cx="2835041" cy="2792949"/>
          </a:xfrm>
          <a:prstGeom prst="rect">
            <a:avLst/>
          </a:prstGeom>
        </p:spPr>
      </p:pic>
      <p:pic>
        <p:nvPicPr>
          <p:cNvPr id="7" name="Picture 6"/>
          <p:cNvPicPr>
            <a:picLocks noChangeAspect="1"/>
          </p:cNvPicPr>
          <p:nvPr/>
        </p:nvPicPr>
        <p:blipFill>
          <a:blip r:embed="rId6"/>
          <a:stretch>
            <a:fillRect/>
          </a:stretch>
        </p:blipFill>
        <p:spPr>
          <a:xfrm>
            <a:off x="6218276" y="0"/>
            <a:ext cx="2952328" cy="2837082"/>
          </a:xfrm>
          <a:prstGeom prst="rect">
            <a:avLst/>
          </a:prstGeom>
        </p:spPr>
      </p:pic>
      <p:pic>
        <p:nvPicPr>
          <p:cNvPr id="8" name="Picture 7"/>
          <p:cNvPicPr>
            <a:picLocks noChangeAspect="1"/>
          </p:cNvPicPr>
          <p:nvPr/>
        </p:nvPicPr>
        <p:blipFill>
          <a:blip r:embed="rId7"/>
          <a:stretch>
            <a:fillRect/>
          </a:stretch>
        </p:blipFill>
        <p:spPr>
          <a:xfrm>
            <a:off x="2690429" y="612042"/>
            <a:ext cx="3667826" cy="2232680"/>
          </a:xfrm>
          <a:prstGeom prst="rect">
            <a:avLst/>
          </a:prstGeom>
        </p:spPr>
      </p:pic>
      <p:sp>
        <p:nvSpPr>
          <p:cNvPr id="10" name="TextBox 9"/>
          <p:cNvSpPr txBox="1"/>
          <p:nvPr/>
        </p:nvSpPr>
        <p:spPr>
          <a:xfrm>
            <a:off x="2229662" y="-20245"/>
            <a:ext cx="1862961" cy="646331"/>
          </a:xfrm>
          <a:prstGeom prst="rect">
            <a:avLst/>
          </a:prstGeom>
          <a:noFill/>
        </p:spPr>
        <p:txBody>
          <a:bodyPr wrap="square" rtlCol="0">
            <a:spAutoFit/>
          </a:bodyPr>
          <a:lstStyle/>
          <a:p>
            <a:r>
              <a:rPr lang="en-US" dirty="0"/>
              <a:t>Hexagonal lattice</a:t>
            </a:r>
          </a:p>
        </p:txBody>
      </p:sp>
    </p:spTree>
    <p:extLst>
      <p:ext uri="{BB962C8B-B14F-4D97-AF65-F5344CB8AC3E}">
        <p14:creationId xmlns:p14="http://schemas.microsoft.com/office/powerpoint/2010/main" val="315597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Muffin-tin potential</a:t>
            </a:r>
          </a:p>
        </p:txBody>
      </p:sp>
      <p:sp>
        <p:nvSpPr>
          <p:cNvPr id="3" name="Content Placeholder 2"/>
          <p:cNvSpPr>
            <a:spLocks noGrp="1"/>
          </p:cNvSpPr>
          <p:nvPr>
            <p:ph idx="1"/>
          </p:nvPr>
        </p:nvSpPr>
        <p:spPr>
          <a:xfrm>
            <a:off x="457200" y="1426984"/>
            <a:ext cx="8435280" cy="4530725"/>
          </a:xfrm>
        </p:spPr>
        <p:txBody>
          <a:bodyPr/>
          <a:lstStyle/>
          <a:p>
            <a:pPr marL="0" indent="0" algn="ctr">
              <a:buNone/>
            </a:pPr>
            <a:r>
              <a:rPr lang="en-US" dirty="0"/>
              <a:t>Solves both complaints of the last method:</a:t>
            </a:r>
          </a:p>
          <a:p>
            <a:pPr marL="0" indent="0" algn="ctr">
              <a:buNone/>
            </a:pPr>
            <a:r>
              <a:rPr lang="en-US" dirty="0">
                <a:solidFill>
                  <a:srgbClr val="FF0000"/>
                </a:solidFill>
              </a:rPr>
              <a:t>One way to make sure continuous at boundary is set to 0 at boundary!</a:t>
            </a:r>
          </a:p>
          <a:p>
            <a:endParaRPr lang="en-US" sz="1800" dirty="0"/>
          </a:p>
        </p:txBody>
      </p:sp>
      <p:pic>
        <p:nvPicPr>
          <p:cNvPr id="6" name="Picture 5"/>
          <p:cNvPicPr>
            <a:picLocks noChangeAspect="1"/>
          </p:cNvPicPr>
          <p:nvPr/>
        </p:nvPicPr>
        <p:blipFill>
          <a:blip r:embed="rId3"/>
          <a:stretch>
            <a:fillRect/>
          </a:stretch>
        </p:blipFill>
        <p:spPr>
          <a:xfrm>
            <a:off x="600798" y="4655650"/>
            <a:ext cx="8086002" cy="2202350"/>
          </a:xfrm>
          <a:prstGeom prst="rect">
            <a:avLst/>
          </a:prstGeom>
        </p:spPr>
      </p:pic>
    </p:spTree>
    <p:extLst>
      <p:ext uri="{BB962C8B-B14F-4D97-AF65-F5344CB8AC3E}">
        <p14:creationId xmlns:p14="http://schemas.microsoft.com/office/powerpoint/2010/main" val="3453224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Muffin-tin potential</a:t>
            </a:r>
          </a:p>
        </p:txBody>
      </p:sp>
      <p:sp>
        <p:nvSpPr>
          <p:cNvPr id="3" name="Content Placeholder 2"/>
          <p:cNvSpPr>
            <a:spLocks noGrp="1"/>
          </p:cNvSpPr>
          <p:nvPr>
            <p:ph idx="1"/>
          </p:nvPr>
        </p:nvSpPr>
        <p:spPr>
          <a:xfrm>
            <a:off x="457200" y="1426984"/>
            <a:ext cx="8435280" cy="4530725"/>
          </a:xfrm>
        </p:spPr>
        <p:txBody>
          <a:bodyPr/>
          <a:lstStyle/>
          <a:p>
            <a:pPr marL="0" indent="0" algn="ctr">
              <a:buNone/>
            </a:pPr>
            <a:r>
              <a:rPr lang="en-US" dirty="0"/>
              <a:t>Solves both complaints of the last method:</a:t>
            </a:r>
          </a:p>
          <a:p>
            <a:pPr marL="0" indent="0" algn="ctr">
              <a:buNone/>
            </a:pPr>
            <a:r>
              <a:rPr lang="en-US" dirty="0">
                <a:solidFill>
                  <a:srgbClr val="FF0000"/>
                </a:solidFill>
              </a:rPr>
              <a:t>One way to make sure continuous is set to 0!</a:t>
            </a:r>
          </a:p>
          <a:p>
            <a:endParaRPr lang="en-US" sz="1800" dirty="0"/>
          </a:p>
          <a:p>
            <a:pPr marL="0" indent="0">
              <a:buNone/>
            </a:pPr>
            <a:r>
              <a:rPr lang="en-US" dirty="0"/>
              <a:t>U(</a:t>
            </a:r>
            <a:r>
              <a:rPr lang="en-US" b="1" dirty="0"/>
              <a:t>r</a:t>
            </a:r>
            <a:r>
              <a:rPr lang="en-US" dirty="0"/>
              <a:t>)=V(</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when |</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r</a:t>
            </a:r>
            <a:r>
              <a:rPr lang="en-US" baseline="-25000" dirty="0" err="1">
                <a:latin typeface="Times New Roman" panose="02020603050405020304" pitchFamily="18" charset="0"/>
                <a:cs typeface="Times New Roman" panose="02020603050405020304" pitchFamily="18" charset="0"/>
                <a:sym typeface="Symbol" panose="05050102010706020507" pitchFamily="18" charset="2"/>
              </a:rPr>
              <a:t>o</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 </a:t>
            </a:r>
            <a:r>
              <a:rPr lang="en-US" dirty="0"/>
              <a:t>(the core region)</a:t>
            </a:r>
            <a:endParaRPr lang="en-US" baseline="-250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a:sym typeface="Symbol" panose="05050102010706020507" pitchFamily="18" charset="2"/>
              </a:rPr>
              <a:t>     </a:t>
            </a:r>
            <a:r>
              <a:rPr lang="en-US" dirty="0"/>
              <a:t>=V(</a:t>
            </a:r>
            <a:r>
              <a:rPr lang="en-US" dirty="0" err="1">
                <a:latin typeface="Times New Roman" panose="02020603050405020304" pitchFamily="18" charset="0"/>
                <a:cs typeface="Times New Roman" panose="02020603050405020304" pitchFamily="18" charset="0"/>
              </a:rPr>
              <a:t>r</a:t>
            </a:r>
            <a:r>
              <a:rPr lang="en-US" baseline="-25000" dirty="0" err="1">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a:latin typeface="Times New Roman" panose="02020603050405020304" pitchFamily="18" charset="0"/>
                <a:cs typeface="Times New Roman" panose="02020603050405020304" pitchFamily="18" charset="0"/>
              </a:rPr>
              <a:t>when |</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r</a:t>
            </a:r>
            <a:r>
              <a:rPr lang="en-US" baseline="-25000" dirty="0" err="1">
                <a:latin typeface="Times New Roman" panose="02020603050405020304" pitchFamily="18" charset="0"/>
                <a:cs typeface="Times New Roman" panose="02020603050405020304" pitchFamily="18" charset="0"/>
                <a:sym typeface="Symbol" panose="05050102010706020507" pitchFamily="18" charset="2"/>
              </a:rPr>
              <a:t>o</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 </a:t>
            </a:r>
            <a:r>
              <a:rPr lang="en-US" dirty="0"/>
              <a:t>(interstitial region)</a:t>
            </a:r>
            <a:endParaRPr lang="en-US" baseline="-250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endParaRPr lang="en-US" baseline="-250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sz="2400" dirty="0" err="1">
                <a:latin typeface="Times New Roman" panose="02020603050405020304" pitchFamily="18" charset="0"/>
                <a:cs typeface="Times New Roman" panose="02020603050405020304" pitchFamily="18" charset="0"/>
                <a:sym typeface="Symbol" panose="05050102010706020507" pitchFamily="18" charset="2"/>
              </a:rPr>
              <a:t>r</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o</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t>is less than half of the nearest neighbor distance</a:t>
            </a:r>
          </a:p>
        </p:txBody>
      </p:sp>
      <p:pic>
        <p:nvPicPr>
          <p:cNvPr id="6" name="Picture 5"/>
          <p:cNvPicPr>
            <a:picLocks noChangeAspect="1"/>
          </p:cNvPicPr>
          <p:nvPr/>
        </p:nvPicPr>
        <p:blipFill>
          <a:blip r:embed="rId3"/>
          <a:stretch>
            <a:fillRect/>
          </a:stretch>
        </p:blipFill>
        <p:spPr>
          <a:xfrm>
            <a:off x="600798" y="4655650"/>
            <a:ext cx="8086002" cy="2202350"/>
          </a:xfrm>
          <a:prstGeom prst="rect">
            <a:avLst/>
          </a:prstGeom>
        </p:spPr>
      </p:pic>
    </p:spTree>
    <p:extLst>
      <p:ext uri="{BB962C8B-B14F-4D97-AF65-F5344CB8AC3E}">
        <p14:creationId xmlns:p14="http://schemas.microsoft.com/office/powerpoint/2010/main" val="326831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Muffin-tin potential</a:t>
            </a:r>
          </a:p>
        </p:txBody>
      </p:sp>
      <p:sp>
        <p:nvSpPr>
          <p:cNvPr id="3" name="Content Placeholder 2"/>
          <p:cNvSpPr>
            <a:spLocks noGrp="1"/>
          </p:cNvSpPr>
          <p:nvPr>
            <p:ph idx="1"/>
          </p:nvPr>
        </p:nvSpPr>
        <p:spPr>
          <a:xfrm>
            <a:off x="457200" y="1426984"/>
            <a:ext cx="8435280" cy="4530725"/>
          </a:xfrm>
        </p:spPr>
        <p:txBody>
          <a:bodyPr/>
          <a:lstStyle/>
          <a:p>
            <a:pPr marL="0" indent="0" algn="ctr">
              <a:buNone/>
            </a:pPr>
            <a:r>
              <a:rPr lang="en-US" dirty="0"/>
              <a:t>Solves both complaints of the last method:</a:t>
            </a:r>
          </a:p>
          <a:p>
            <a:pPr marL="0" indent="0" algn="ctr">
              <a:buNone/>
            </a:pPr>
            <a:r>
              <a:rPr lang="en-US" dirty="0">
                <a:solidFill>
                  <a:srgbClr val="FF0000"/>
                </a:solidFill>
              </a:rPr>
              <a:t>One way to make sure continuous is set to 0!</a:t>
            </a:r>
          </a:p>
          <a:p>
            <a:endParaRPr lang="en-US" sz="1800" dirty="0"/>
          </a:p>
          <a:p>
            <a:pPr marL="0" indent="0">
              <a:buNone/>
            </a:pPr>
            <a:r>
              <a:rPr lang="en-US" dirty="0"/>
              <a:t>U(</a:t>
            </a:r>
            <a:r>
              <a:rPr lang="en-US" b="1" dirty="0"/>
              <a:t>r</a:t>
            </a:r>
            <a:r>
              <a:rPr lang="en-US" dirty="0"/>
              <a:t>)=V(</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when |</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r</a:t>
            </a:r>
            <a:r>
              <a:rPr lang="en-US" baseline="-25000" dirty="0" err="1">
                <a:latin typeface="Times New Roman" panose="02020603050405020304" pitchFamily="18" charset="0"/>
                <a:cs typeface="Times New Roman" panose="02020603050405020304" pitchFamily="18" charset="0"/>
                <a:sym typeface="Symbol" panose="05050102010706020507" pitchFamily="18" charset="2"/>
              </a:rPr>
              <a:t>o</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 </a:t>
            </a:r>
            <a:r>
              <a:rPr lang="en-US" dirty="0"/>
              <a:t>(the core region)</a:t>
            </a:r>
            <a:endParaRPr lang="en-US" baseline="-250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a:sym typeface="Symbol" panose="05050102010706020507" pitchFamily="18" charset="2"/>
              </a:rPr>
              <a:t>     </a:t>
            </a:r>
            <a:r>
              <a:rPr lang="en-US" dirty="0"/>
              <a:t>=V(</a:t>
            </a:r>
            <a:r>
              <a:rPr lang="en-US" dirty="0" err="1">
                <a:latin typeface="Times New Roman" panose="02020603050405020304" pitchFamily="18" charset="0"/>
                <a:cs typeface="Times New Roman" panose="02020603050405020304" pitchFamily="18" charset="0"/>
              </a:rPr>
              <a:t>r</a:t>
            </a:r>
            <a:r>
              <a:rPr lang="en-US" baseline="-25000" dirty="0" err="1">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a:latin typeface="Times New Roman" panose="02020603050405020304" pitchFamily="18" charset="0"/>
                <a:cs typeface="Times New Roman" panose="02020603050405020304" pitchFamily="18" charset="0"/>
              </a:rPr>
              <a:t>when |</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r</a:t>
            </a:r>
            <a:r>
              <a:rPr lang="en-US" baseline="-25000" dirty="0" err="1">
                <a:latin typeface="Times New Roman" panose="02020603050405020304" pitchFamily="18" charset="0"/>
                <a:cs typeface="Times New Roman" panose="02020603050405020304" pitchFamily="18" charset="0"/>
                <a:sym typeface="Symbol" panose="05050102010706020507" pitchFamily="18" charset="2"/>
              </a:rPr>
              <a:t>o</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 </a:t>
            </a:r>
            <a:r>
              <a:rPr lang="en-US" dirty="0"/>
              <a:t>(interstitial region)</a:t>
            </a:r>
            <a:endParaRPr lang="en-US" baseline="-250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endParaRPr lang="en-US" baseline="-250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sz="2400" dirty="0" err="1">
                <a:latin typeface="Times New Roman" panose="02020603050405020304" pitchFamily="18" charset="0"/>
                <a:cs typeface="Times New Roman" panose="02020603050405020304" pitchFamily="18" charset="0"/>
                <a:sym typeface="Symbol" panose="05050102010706020507" pitchFamily="18" charset="2"/>
              </a:rPr>
              <a:t>r</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o</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t>is less than half of the nearest neighbor distance</a:t>
            </a:r>
          </a:p>
        </p:txBody>
      </p:sp>
      <p:pic>
        <p:nvPicPr>
          <p:cNvPr id="6" name="Picture 5"/>
          <p:cNvPicPr>
            <a:picLocks noChangeAspect="1"/>
          </p:cNvPicPr>
          <p:nvPr/>
        </p:nvPicPr>
        <p:blipFill>
          <a:blip r:embed="rId3"/>
          <a:stretch>
            <a:fillRect/>
          </a:stretch>
        </p:blipFill>
        <p:spPr>
          <a:xfrm>
            <a:off x="600798" y="4655650"/>
            <a:ext cx="8086002" cy="2202350"/>
          </a:xfrm>
          <a:prstGeom prst="rect">
            <a:avLst/>
          </a:prstGeom>
        </p:spPr>
      </p:pic>
      <p:sp>
        <p:nvSpPr>
          <p:cNvPr id="4" name="TextBox 3"/>
          <p:cNvSpPr txBox="1"/>
          <p:nvPr/>
        </p:nvSpPr>
        <p:spPr>
          <a:xfrm>
            <a:off x="4139952" y="4581128"/>
            <a:ext cx="1872208" cy="2308324"/>
          </a:xfrm>
          <a:prstGeom prst="rect">
            <a:avLst/>
          </a:prstGeom>
          <a:noFill/>
        </p:spPr>
        <p:txBody>
          <a:bodyPr wrap="square" rtlCol="0">
            <a:spAutoFit/>
          </a:bodyPr>
          <a:lstStyle/>
          <a:p>
            <a:pPr algn="ctr"/>
            <a:r>
              <a:rPr lang="en-US" dirty="0">
                <a:solidFill>
                  <a:srgbClr val="FF0000"/>
                </a:solidFill>
              </a:rPr>
              <a:t>Of course you are just moving your discontinuous derivative problem, but maybe to better spot?</a:t>
            </a:r>
          </a:p>
        </p:txBody>
      </p:sp>
      <p:pic>
        <p:nvPicPr>
          <p:cNvPr id="7" name="Picture 6"/>
          <p:cNvPicPr>
            <a:picLocks noChangeAspect="1"/>
          </p:cNvPicPr>
          <p:nvPr/>
        </p:nvPicPr>
        <p:blipFill>
          <a:blip r:embed="rId4"/>
          <a:stretch>
            <a:fillRect/>
          </a:stretch>
        </p:blipFill>
        <p:spPr>
          <a:xfrm>
            <a:off x="323529" y="0"/>
            <a:ext cx="4608512" cy="2805295"/>
          </a:xfrm>
          <a:prstGeom prst="rect">
            <a:avLst/>
          </a:prstGeom>
        </p:spPr>
      </p:pic>
      <p:cxnSp>
        <p:nvCxnSpPr>
          <p:cNvPr id="8" name="Straight Connector 7"/>
          <p:cNvCxnSpPr/>
          <p:nvPr/>
        </p:nvCxnSpPr>
        <p:spPr>
          <a:xfrm>
            <a:off x="308288" y="946056"/>
            <a:ext cx="4680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20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 discontinuous derivative </a:t>
            </a:r>
            <a:br>
              <a:rPr lang="en-US" sz="4000" dirty="0"/>
            </a:br>
            <a:r>
              <a:rPr lang="en-US" sz="4000" dirty="0"/>
              <a:t>(but continuous </a:t>
            </a:r>
            <a:r>
              <a:rPr lang="en-US" sz="4000" dirty="0">
                <a:sym typeface="Symbol" panose="05050102010706020507" pitchFamily="18" charset="2"/>
              </a:rPr>
              <a:t></a:t>
            </a:r>
            <a:r>
              <a:rPr lang="en-US" sz="4000" dirty="0"/>
              <a:t>)</a:t>
            </a:r>
          </a:p>
        </p:txBody>
      </p:sp>
      <p:sp>
        <p:nvSpPr>
          <p:cNvPr id="7" name="Content Placeholder 6">
            <a:extLst>
              <a:ext uri="{FF2B5EF4-FFF2-40B4-BE49-F238E27FC236}">
                <a16:creationId xmlns:a16="http://schemas.microsoft.com/office/drawing/2014/main" id="{911AB858-FFFF-493D-88D5-3101E833B7AF}"/>
              </a:ext>
            </a:extLst>
          </p:cNvPr>
          <p:cNvSpPr>
            <a:spLocks noGrp="1"/>
          </p:cNvSpPr>
          <p:nvPr>
            <p:ph idx="1"/>
          </p:nvPr>
        </p:nvSpPr>
        <p:spPr/>
        <p:txBody>
          <a:bodyPr/>
          <a:lstStyle/>
          <a:p>
            <a:r>
              <a:rPr lang="en-US" dirty="0">
                <a:sym typeface="Symbol" panose="05050102010706020507" pitchFamily="18" charset="2"/>
              </a:rPr>
              <a:t></a:t>
            </a:r>
            <a:r>
              <a:rPr lang="en-US" baseline="30000" dirty="0">
                <a:sym typeface="Symbol" panose="05050102010706020507" pitchFamily="18" charset="2"/>
              </a:rPr>
              <a:t>2</a:t>
            </a:r>
            <a:r>
              <a:rPr lang="en-US" dirty="0">
                <a:sym typeface="Symbol" panose="05050102010706020507" pitchFamily="18" charset="2"/>
              </a:rPr>
              <a:t> is obviously going to be an issue with a discontinuous derivative, which is why this is always a boundary condition we use in simple Schrodinger equation examples</a:t>
            </a:r>
          </a:p>
          <a:p>
            <a:endParaRPr lang="en-US" dirty="0">
              <a:sym typeface="Symbol" panose="05050102010706020507" pitchFamily="18" charset="2"/>
            </a:endParaRPr>
          </a:p>
          <a:p>
            <a:endParaRPr lang="en-US" dirty="0">
              <a:sym typeface="Symbol" panose="05050102010706020507" pitchFamily="18" charset="2"/>
            </a:endParaRPr>
          </a:p>
          <a:p>
            <a:endParaRPr lang="en-US" dirty="0">
              <a:sym typeface="Symbol" panose="05050102010706020507" pitchFamily="18" charset="2"/>
            </a:endParaRPr>
          </a:p>
          <a:p>
            <a:endParaRPr lang="en-US" dirty="0">
              <a:sym typeface="Symbol" panose="05050102010706020507" pitchFamily="18" charset="2"/>
            </a:endParaRPr>
          </a:p>
          <a:p>
            <a:r>
              <a:rPr lang="en-US" dirty="0">
                <a:sym typeface="Symbol" panose="05050102010706020507" pitchFamily="18" charset="2"/>
              </a:rPr>
              <a:t>So, how do we deal with this?</a:t>
            </a:r>
            <a:endParaRPr lang="en-US" dirty="0"/>
          </a:p>
        </p:txBody>
      </p:sp>
      <p:graphicFrame>
        <p:nvGraphicFramePr>
          <p:cNvPr id="11" name="Object 2">
            <a:extLst>
              <a:ext uri="{FF2B5EF4-FFF2-40B4-BE49-F238E27FC236}">
                <a16:creationId xmlns:a16="http://schemas.microsoft.com/office/drawing/2014/main" id="{DED44005-BC14-4FA7-BA07-4A06A2AD9B2D}"/>
              </a:ext>
            </a:extLst>
          </p:cNvPr>
          <p:cNvGraphicFramePr>
            <a:graphicFrameLocks noChangeAspect="1"/>
          </p:cNvGraphicFramePr>
          <p:nvPr>
            <p:extLst>
              <p:ext uri="{D42A27DB-BD31-4B8C-83A1-F6EECF244321}">
                <p14:modId xmlns:p14="http://schemas.microsoft.com/office/powerpoint/2010/main" val="2070010948"/>
              </p:ext>
            </p:extLst>
          </p:nvPr>
        </p:nvGraphicFramePr>
        <p:xfrm>
          <a:off x="781760" y="3573016"/>
          <a:ext cx="7580479" cy="1440160"/>
        </p:xfrm>
        <a:graphic>
          <a:graphicData uri="http://schemas.openxmlformats.org/presentationml/2006/ole">
            <mc:AlternateContent xmlns:mc="http://schemas.openxmlformats.org/markup-compatibility/2006">
              <mc:Choice xmlns:v="urn:schemas-microsoft-com:vml" Requires="v">
                <p:oleObj name="Equation" r:id="rId3" imgW="2209680" imgH="419040" progId="Equation.3">
                  <p:embed/>
                </p:oleObj>
              </mc:Choice>
              <mc:Fallback>
                <p:oleObj name="Equation" r:id="rId3" imgW="2209680" imgH="419040" progId="Equation.3">
                  <p:embed/>
                  <p:pic>
                    <p:nvPicPr>
                      <p:cNvPr id="4" name="Object 2"/>
                      <p:cNvPicPr>
                        <a:picLocks noChangeAspect="1" noChangeArrowheads="1"/>
                      </p:cNvPicPr>
                      <p:nvPr/>
                    </p:nvPicPr>
                    <p:blipFill>
                      <a:blip r:embed="rId4"/>
                      <a:srcRect/>
                      <a:stretch>
                        <a:fillRect/>
                      </a:stretch>
                    </p:blipFill>
                    <p:spPr bwMode="auto">
                      <a:xfrm>
                        <a:off x="781760" y="3573016"/>
                        <a:ext cx="7580479" cy="1440160"/>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1471460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2" y="277813"/>
            <a:ext cx="8967788" cy="1139825"/>
          </a:xfrm>
        </p:spPr>
        <p:txBody>
          <a:bodyPr/>
          <a:lstStyle/>
          <a:p>
            <a:pPr algn="ctr"/>
            <a:r>
              <a:rPr lang="en-US" sz="4000" dirty="0"/>
              <a:t>How to deal with a discontinuous derivative (but continuous </a:t>
            </a:r>
            <a:r>
              <a:rPr lang="en-US" sz="4000" dirty="0">
                <a:sym typeface="Symbol" panose="05050102010706020507" pitchFamily="18" charset="2"/>
              </a:rPr>
              <a:t></a:t>
            </a:r>
            <a:r>
              <a:rPr lang="en-US" sz="4000" dirty="0"/>
              <a:t>)</a:t>
            </a:r>
          </a:p>
        </p:txBody>
      </p:sp>
      <p:sp>
        <p:nvSpPr>
          <p:cNvPr id="3" name="Content Placeholder 2"/>
          <p:cNvSpPr>
            <a:spLocks noGrp="1"/>
          </p:cNvSpPr>
          <p:nvPr>
            <p:ph idx="1"/>
          </p:nvPr>
        </p:nvSpPr>
        <p:spPr>
          <a:xfrm>
            <a:off x="212724" y="1600201"/>
            <a:ext cx="8967788" cy="676672"/>
          </a:xfrm>
        </p:spPr>
        <p:txBody>
          <a:bodyPr/>
          <a:lstStyle/>
          <a:p>
            <a:pPr marL="0" indent="0">
              <a:buNone/>
            </a:pPr>
            <a:r>
              <a:rPr lang="en-US" dirty="0"/>
              <a:t>Best to use variational principle rather than S.E.</a:t>
            </a:r>
          </a:p>
        </p:txBody>
      </p:sp>
      <p:graphicFrame>
        <p:nvGraphicFramePr>
          <p:cNvPr id="5" name="Object 2"/>
          <p:cNvGraphicFramePr>
            <a:graphicFrameLocks noChangeAspect="1"/>
          </p:cNvGraphicFramePr>
          <p:nvPr/>
        </p:nvGraphicFramePr>
        <p:xfrm>
          <a:off x="328613" y="1989138"/>
          <a:ext cx="8147050" cy="2355850"/>
        </p:xfrm>
        <a:graphic>
          <a:graphicData uri="http://schemas.openxmlformats.org/presentationml/2006/ole">
            <mc:AlternateContent xmlns:mc="http://schemas.openxmlformats.org/markup-compatibility/2006">
              <mc:Choice xmlns:v="urn:schemas-microsoft-com:vml" Requires="v">
                <p:oleObj name="Equation" r:id="rId3" imgW="2374560" imgH="685800" progId="Equation.3">
                  <p:embed/>
                </p:oleObj>
              </mc:Choice>
              <mc:Fallback>
                <p:oleObj name="Equation" r:id="rId3" imgW="2374560" imgH="685800" progId="Equation.3">
                  <p:embed/>
                  <p:pic>
                    <p:nvPicPr>
                      <p:cNvPr id="5" name="Object 2"/>
                      <p:cNvPicPr>
                        <a:picLocks noChangeAspect="1" noChangeArrowheads="1"/>
                      </p:cNvPicPr>
                      <p:nvPr/>
                    </p:nvPicPr>
                    <p:blipFill>
                      <a:blip r:embed="rId4"/>
                      <a:srcRect/>
                      <a:stretch>
                        <a:fillRect/>
                      </a:stretch>
                    </p:blipFill>
                    <p:spPr bwMode="auto">
                      <a:xfrm>
                        <a:off x="328613" y="1989138"/>
                        <a:ext cx="8147050" cy="2355850"/>
                      </a:xfrm>
                      <a:prstGeom prst="rect">
                        <a:avLst/>
                      </a:prstGeom>
                      <a:noFill/>
                      <a:ln w="25400">
                        <a:noFill/>
                        <a:miter lim="800000"/>
                        <a:headEnd/>
                        <a:tailEnd/>
                      </a:ln>
                    </p:spPr>
                  </p:pic>
                </p:oleObj>
              </mc:Fallback>
            </mc:AlternateContent>
          </a:graphicData>
        </a:graphic>
      </p:graphicFrame>
      <p:sp>
        <p:nvSpPr>
          <p:cNvPr id="6" name="Content Placeholder 2"/>
          <p:cNvSpPr txBox="1">
            <a:spLocks/>
          </p:cNvSpPr>
          <p:nvPr/>
        </p:nvSpPr>
        <p:spPr bwMode="auto">
          <a:xfrm>
            <a:off x="350317" y="4275415"/>
            <a:ext cx="8614171" cy="6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ctr">
              <a:buNone/>
            </a:pPr>
            <a:r>
              <a:rPr lang="en-US" i="1" kern="0" dirty="0"/>
              <a:t>E</a:t>
            </a:r>
            <a:r>
              <a:rPr lang="en-US" kern="0" dirty="0"/>
              <a:t>[</a:t>
            </a:r>
            <a:r>
              <a:rPr lang="en-US" i="1" kern="0" dirty="0">
                <a:sym typeface="Symbol" panose="05050102010706020507" pitchFamily="18" charset="2"/>
              </a:rPr>
              <a:t></a:t>
            </a:r>
            <a:r>
              <a:rPr lang="en-US" i="1" kern="0" baseline="-25000" dirty="0">
                <a:sym typeface="Symbol" panose="05050102010706020507" pitchFamily="18" charset="2"/>
              </a:rPr>
              <a:t>k</a:t>
            </a:r>
            <a:r>
              <a:rPr lang="en-US" kern="0" dirty="0"/>
              <a:t>] is the energy of </a:t>
            </a:r>
            <a:r>
              <a:rPr lang="en-US" kern="0" dirty="0">
                <a:sym typeface="Symbol" panose="05050102010706020507" pitchFamily="18" charset="2"/>
              </a:rPr>
              <a:t>(</a:t>
            </a:r>
            <a:r>
              <a:rPr lang="en-US" b="1" kern="0" dirty="0">
                <a:sym typeface="Symbol" panose="05050102010706020507" pitchFamily="18" charset="2"/>
              </a:rPr>
              <a:t>k</a:t>
            </a:r>
            <a:r>
              <a:rPr lang="en-US" kern="0" dirty="0">
                <a:sym typeface="Symbol" panose="05050102010706020507" pitchFamily="18" charset="2"/>
              </a:rPr>
              <a:t>) </a:t>
            </a:r>
            <a:r>
              <a:rPr lang="en-US" kern="0" dirty="0"/>
              <a:t>of the level </a:t>
            </a:r>
            <a:r>
              <a:rPr lang="en-US" kern="0" dirty="0">
                <a:sym typeface="Symbol" panose="05050102010706020507" pitchFamily="18" charset="2"/>
              </a:rPr>
              <a:t></a:t>
            </a:r>
            <a:r>
              <a:rPr lang="en-US" kern="0" baseline="-25000" dirty="0">
                <a:sym typeface="Symbol" panose="05050102010706020507" pitchFamily="18" charset="2"/>
              </a:rPr>
              <a:t>k</a:t>
            </a:r>
            <a:endParaRPr lang="en-US" kern="0" baseline="-25000" dirty="0"/>
          </a:p>
        </p:txBody>
      </p:sp>
      <p:graphicFrame>
        <p:nvGraphicFramePr>
          <p:cNvPr id="8" name="Object 2">
            <a:extLst>
              <a:ext uri="{FF2B5EF4-FFF2-40B4-BE49-F238E27FC236}">
                <a16:creationId xmlns:a16="http://schemas.microsoft.com/office/drawing/2014/main" id="{D0DC3608-5E88-4C1C-AE1F-DED42A10D063}"/>
              </a:ext>
            </a:extLst>
          </p:cNvPr>
          <p:cNvGraphicFramePr>
            <a:graphicFrameLocks noChangeAspect="1"/>
          </p:cNvGraphicFramePr>
          <p:nvPr/>
        </p:nvGraphicFramePr>
        <p:xfrm>
          <a:off x="906378" y="5140027"/>
          <a:ext cx="7580479" cy="1440160"/>
        </p:xfrm>
        <a:graphic>
          <a:graphicData uri="http://schemas.openxmlformats.org/presentationml/2006/ole">
            <mc:AlternateContent xmlns:mc="http://schemas.openxmlformats.org/markup-compatibility/2006">
              <mc:Choice xmlns:v="urn:schemas-microsoft-com:vml" Requires="v">
                <p:oleObj name="Equation" r:id="rId5" imgW="2209680" imgH="419040" progId="Equation.3">
                  <p:embed/>
                </p:oleObj>
              </mc:Choice>
              <mc:Fallback>
                <p:oleObj name="Equation" r:id="rId5" imgW="2209680" imgH="419040" progId="Equation.3">
                  <p:embed/>
                  <p:pic>
                    <p:nvPicPr>
                      <p:cNvPr id="8" name="Object 2">
                        <a:extLst>
                          <a:ext uri="{FF2B5EF4-FFF2-40B4-BE49-F238E27FC236}">
                            <a16:creationId xmlns:a16="http://schemas.microsoft.com/office/drawing/2014/main" id="{D0DC3608-5E88-4C1C-AE1F-DED42A10D063}"/>
                          </a:ext>
                        </a:extLst>
                      </p:cNvPr>
                      <p:cNvPicPr>
                        <a:picLocks noChangeAspect="1" noChangeArrowheads="1"/>
                      </p:cNvPicPr>
                      <p:nvPr/>
                    </p:nvPicPr>
                    <p:blipFill>
                      <a:blip r:embed="rId6"/>
                      <a:srcRect/>
                      <a:stretch>
                        <a:fillRect/>
                      </a:stretch>
                    </p:blipFill>
                    <p:spPr bwMode="auto">
                      <a:xfrm>
                        <a:off x="906378" y="5140027"/>
                        <a:ext cx="7580479" cy="1440160"/>
                      </a:xfrm>
                      <a:prstGeom prst="rect">
                        <a:avLst/>
                      </a:prstGeom>
                      <a:noFill/>
                      <a:ln w="25400">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189111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2" y="277813"/>
            <a:ext cx="8967788" cy="1139825"/>
          </a:xfrm>
        </p:spPr>
        <p:txBody>
          <a:bodyPr/>
          <a:lstStyle/>
          <a:p>
            <a:pPr algn="ctr"/>
            <a:r>
              <a:rPr lang="en-US" sz="4000" dirty="0"/>
              <a:t>How to deal with a discontinuous derivative (but continuous </a:t>
            </a:r>
            <a:r>
              <a:rPr lang="en-US" sz="4000" dirty="0">
                <a:sym typeface="Symbol" panose="05050102010706020507" pitchFamily="18" charset="2"/>
              </a:rPr>
              <a:t></a:t>
            </a:r>
            <a:r>
              <a:rPr lang="en-US" sz="4000" dirty="0"/>
              <a:t>)</a:t>
            </a:r>
          </a:p>
        </p:txBody>
      </p:sp>
      <p:sp>
        <p:nvSpPr>
          <p:cNvPr id="3" name="Content Placeholder 2"/>
          <p:cNvSpPr>
            <a:spLocks noGrp="1"/>
          </p:cNvSpPr>
          <p:nvPr>
            <p:ph idx="1"/>
          </p:nvPr>
        </p:nvSpPr>
        <p:spPr>
          <a:xfrm>
            <a:off x="212724" y="1600201"/>
            <a:ext cx="8967788" cy="676672"/>
          </a:xfrm>
        </p:spPr>
        <p:txBody>
          <a:bodyPr/>
          <a:lstStyle/>
          <a:p>
            <a:pPr marL="0" indent="0">
              <a:buNone/>
            </a:pPr>
            <a:r>
              <a:rPr lang="en-US" dirty="0"/>
              <a:t>Best to use variational principle rather than S.E.</a:t>
            </a:r>
          </a:p>
        </p:txBody>
      </p:sp>
      <p:graphicFrame>
        <p:nvGraphicFramePr>
          <p:cNvPr id="5" name="Object 2"/>
          <p:cNvGraphicFramePr>
            <a:graphicFrameLocks noChangeAspect="1"/>
          </p:cNvGraphicFramePr>
          <p:nvPr>
            <p:extLst>
              <p:ext uri="{D42A27DB-BD31-4B8C-83A1-F6EECF244321}">
                <p14:modId xmlns:p14="http://schemas.microsoft.com/office/powerpoint/2010/main" val="2452351658"/>
              </p:ext>
            </p:extLst>
          </p:nvPr>
        </p:nvGraphicFramePr>
        <p:xfrm>
          <a:off x="328613" y="1989138"/>
          <a:ext cx="8147050" cy="2355850"/>
        </p:xfrm>
        <a:graphic>
          <a:graphicData uri="http://schemas.openxmlformats.org/presentationml/2006/ole">
            <mc:AlternateContent xmlns:mc="http://schemas.openxmlformats.org/markup-compatibility/2006">
              <mc:Choice xmlns:v="urn:schemas-microsoft-com:vml" Requires="v">
                <p:oleObj name="Equation" r:id="rId3" imgW="2374560" imgH="685800" progId="Equation.3">
                  <p:embed/>
                </p:oleObj>
              </mc:Choice>
              <mc:Fallback>
                <p:oleObj name="Equation" r:id="rId3" imgW="2374560" imgH="685800" progId="Equation.3">
                  <p:embed/>
                  <p:pic>
                    <p:nvPicPr>
                      <p:cNvPr id="0" name=""/>
                      <p:cNvPicPr>
                        <a:picLocks noChangeAspect="1" noChangeArrowheads="1"/>
                      </p:cNvPicPr>
                      <p:nvPr/>
                    </p:nvPicPr>
                    <p:blipFill>
                      <a:blip r:embed="rId4"/>
                      <a:srcRect/>
                      <a:stretch>
                        <a:fillRect/>
                      </a:stretch>
                    </p:blipFill>
                    <p:spPr bwMode="auto">
                      <a:xfrm>
                        <a:off x="328613" y="1989138"/>
                        <a:ext cx="8147050" cy="2355850"/>
                      </a:xfrm>
                      <a:prstGeom prst="rect">
                        <a:avLst/>
                      </a:prstGeom>
                      <a:noFill/>
                      <a:ln w="25400">
                        <a:noFill/>
                        <a:miter lim="800000"/>
                        <a:headEnd/>
                        <a:tailEnd/>
                      </a:ln>
                    </p:spPr>
                  </p:pic>
                </p:oleObj>
              </mc:Fallback>
            </mc:AlternateContent>
          </a:graphicData>
        </a:graphic>
      </p:graphicFrame>
      <p:sp>
        <p:nvSpPr>
          <p:cNvPr id="6" name="Content Placeholder 2"/>
          <p:cNvSpPr txBox="1">
            <a:spLocks/>
          </p:cNvSpPr>
          <p:nvPr/>
        </p:nvSpPr>
        <p:spPr bwMode="auto">
          <a:xfrm>
            <a:off x="350317" y="4275415"/>
            <a:ext cx="8614171" cy="6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ctr">
              <a:buNone/>
            </a:pPr>
            <a:r>
              <a:rPr lang="en-US" i="1" kern="0" dirty="0"/>
              <a:t>E</a:t>
            </a:r>
            <a:r>
              <a:rPr lang="en-US" kern="0" dirty="0"/>
              <a:t>[</a:t>
            </a:r>
            <a:r>
              <a:rPr lang="en-US" i="1" kern="0" dirty="0">
                <a:sym typeface="Symbol" panose="05050102010706020507" pitchFamily="18" charset="2"/>
              </a:rPr>
              <a:t></a:t>
            </a:r>
            <a:r>
              <a:rPr lang="en-US" i="1" kern="0" baseline="-25000" dirty="0">
                <a:sym typeface="Symbol" panose="05050102010706020507" pitchFamily="18" charset="2"/>
              </a:rPr>
              <a:t>k</a:t>
            </a:r>
            <a:r>
              <a:rPr lang="en-US" kern="0" dirty="0"/>
              <a:t>] is the energy of </a:t>
            </a:r>
            <a:r>
              <a:rPr lang="en-US" kern="0" dirty="0">
                <a:sym typeface="Symbol" panose="05050102010706020507" pitchFamily="18" charset="2"/>
              </a:rPr>
              <a:t>(</a:t>
            </a:r>
            <a:r>
              <a:rPr lang="en-US" b="1" kern="0" dirty="0">
                <a:sym typeface="Symbol" panose="05050102010706020507" pitchFamily="18" charset="2"/>
              </a:rPr>
              <a:t>k</a:t>
            </a:r>
            <a:r>
              <a:rPr lang="en-US" kern="0" dirty="0">
                <a:sym typeface="Symbol" panose="05050102010706020507" pitchFamily="18" charset="2"/>
              </a:rPr>
              <a:t>) </a:t>
            </a:r>
            <a:r>
              <a:rPr lang="en-US" kern="0" dirty="0"/>
              <a:t>of the level </a:t>
            </a:r>
            <a:r>
              <a:rPr lang="en-US" kern="0" dirty="0">
                <a:sym typeface="Symbol" panose="05050102010706020507" pitchFamily="18" charset="2"/>
              </a:rPr>
              <a:t></a:t>
            </a:r>
            <a:r>
              <a:rPr lang="en-US" kern="0" baseline="-25000" dirty="0">
                <a:sym typeface="Symbol" panose="05050102010706020507" pitchFamily="18" charset="2"/>
              </a:rPr>
              <a:t>k</a:t>
            </a:r>
            <a:endParaRPr lang="en-US" kern="0" baseline="-25000" dirty="0"/>
          </a:p>
        </p:txBody>
      </p:sp>
      <p:pic>
        <p:nvPicPr>
          <p:cNvPr id="9" name="Picture 8"/>
          <p:cNvPicPr>
            <a:picLocks noChangeAspect="1"/>
          </p:cNvPicPr>
          <p:nvPr/>
        </p:nvPicPr>
        <p:blipFill>
          <a:blip r:embed="rId5"/>
          <a:stretch>
            <a:fillRect/>
          </a:stretch>
        </p:blipFill>
        <p:spPr>
          <a:xfrm>
            <a:off x="-33487" y="4055691"/>
            <a:ext cx="4173439" cy="3024718"/>
          </a:xfrm>
          <a:prstGeom prst="rect">
            <a:avLst/>
          </a:prstGeom>
        </p:spPr>
      </p:pic>
      <p:sp>
        <p:nvSpPr>
          <p:cNvPr id="10" name="Rectangle 9"/>
          <p:cNvSpPr/>
          <p:nvPr/>
        </p:nvSpPr>
        <p:spPr>
          <a:xfrm>
            <a:off x="3217884" y="4802355"/>
            <a:ext cx="5940152" cy="2062103"/>
          </a:xfrm>
          <a:prstGeom prst="rect">
            <a:avLst/>
          </a:prstGeom>
        </p:spPr>
        <p:txBody>
          <a:bodyPr wrap="square">
            <a:spAutoFit/>
          </a:bodyPr>
          <a:lstStyle/>
          <a:p>
            <a:pPr algn="ctr"/>
            <a:r>
              <a:rPr lang="en-US" sz="3200" dirty="0">
                <a:solidFill>
                  <a:srgbClr val="FF0000"/>
                </a:solidFill>
              </a:rPr>
              <a:t>Drawback:</a:t>
            </a:r>
          </a:p>
          <a:p>
            <a:pPr algn="ctr"/>
            <a:r>
              <a:rPr lang="en-US" sz="3200" dirty="0">
                <a:solidFill>
                  <a:srgbClr val="FF0000"/>
                </a:solidFill>
              </a:rPr>
              <a:t>Different starting potentials can give different results.</a:t>
            </a:r>
          </a:p>
          <a:p>
            <a:pPr algn="ctr"/>
            <a:r>
              <a:rPr lang="en-US" sz="3200" dirty="0">
                <a:solidFill>
                  <a:srgbClr val="FF0000"/>
                </a:solidFill>
              </a:rPr>
              <a:t>Need a good guess.</a:t>
            </a:r>
          </a:p>
        </p:txBody>
      </p:sp>
    </p:spTree>
    <p:extLst>
      <p:ext uri="{BB962C8B-B14F-4D97-AF65-F5344CB8AC3E}">
        <p14:creationId xmlns:p14="http://schemas.microsoft.com/office/powerpoint/2010/main" val="199056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428625"/>
            <a:ext cx="3276600" cy="1600200"/>
          </a:xfrm>
        </p:spPr>
        <p:txBody>
          <a:bodyPr/>
          <a:lstStyle/>
          <a:p>
            <a:r>
              <a:rPr lang="en-US"/>
              <a:t>Band Structure </a:t>
            </a:r>
            <a:br>
              <a:rPr lang="en-US"/>
            </a:br>
            <a:r>
              <a:rPr lang="en-US" sz="3200" i="1"/>
              <a:t>Linear H Chain</a:t>
            </a:r>
          </a:p>
        </p:txBody>
      </p:sp>
      <p:sp>
        <p:nvSpPr>
          <p:cNvPr id="21510" name="Rectangle 6"/>
          <p:cNvSpPr>
            <a:spLocks noChangeArrowheads="1"/>
          </p:cNvSpPr>
          <p:nvPr/>
        </p:nvSpPr>
        <p:spPr bwMode="auto">
          <a:xfrm>
            <a:off x="457200" y="3717032"/>
            <a:ext cx="8686800" cy="707886"/>
          </a:xfrm>
          <a:prstGeom prst="rect">
            <a:avLst/>
          </a:prstGeom>
          <a:noFill/>
          <a:ln w="9525">
            <a:noFill/>
            <a:miter lim="800000"/>
            <a:headEnd/>
            <a:tailEnd/>
          </a:ln>
          <a:effectLst/>
        </p:spPr>
        <p:txBody>
          <a:bodyPr wrap="square">
            <a:spAutoFit/>
          </a:bodyPr>
          <a:lstStyle/>
          <a:p>
            <a:pPr eaLnBrk="1" hangingPunct="1">
              <a:spcBef>
                <a:spcPct val="20000"/>
              </a:spcBef>
              <a:buFontTx/>
              <a:buChar char="•"/>
              <a:defRPr/>
            </a:pPr>
            <a:r>
              <a:rPr lang="en-US" sz="2000" dirty="0">
                <a:effectLst>
                  <a:outerShdw blurRad="38100" dist="38100" dir="2700000" algn="tl">
                    <a:srgbClr val="C0C0C0"/>
                  </a:outerShdw>
                </a:effectLst>
                <a:latin typeface="Comic Sans MS" pitchFamily="66" charset="0"/>
              </a:rPr>
              <a:t>The Fermi energy separates the filled states (E &lt; E</a:t>
            </a:r>
            <a:r>
              <a:rPr lang="en-US" sz="2000" baseline="-25000" dirty="0">
                <a:effectLst>
                  <a:outerShdw blurRad="38100" dist="38100" dir="2700000" algn="tl">
                    <a:srgbClr val="C0C0C0"/>
                  </a:outerShdw>
                </a:effectLst>
                <a:latin typeface="Comic Sans MS" pitchFamily="66" charset="0"/>
              </a:rPr>
              <a:t>F</a:t>
            </a:r>
            <a:r>
              <a:rPr lang="en-US" sz="2000" dirty="0">
                <a:effectLst>
                  <a:outerShdw blurRad="38100" dist="38100" dir="2700000" algn="tl">
                    <a:srgbClr val="C0C0C0"/>
                  </a:outerShdw>
                </a:effectLst>
                <a:latin typeface="Comic Sans MS" pitchFamily="66" charset="0"/>
              </a:rPr>
              <a:t> at T = 0 K) from the empty states (E &gt; E</a:t>
            </a:r>
            <a:r>
              <a:rPr lang="en-US" sz="2000" baseline="-25000" dirty="0">
                <a:effectLst>
                  <a:outerShdw blurRad="38100" dist="38100" dir="2700000" algn="tl">
                    <a:srgbClr val="C0C0C0"/>
                  </a:outerShdw>
                </a:effectLst>
                <a:latin typeface="Comic Sans MS" pitchFamily="66" charset="0"/>
              </a:rPr>
              <a:t>F</a:t>
            </a:r>
            <a:r>
              <a:rPr lang="en-US" sz="2000" dirty="0">
                <a:effectLst>
                  <a:outerShdw blurRad="38100" dist="38100" dir="2700000" algn="tl">
                    <a:srgbClr val="C0C0C0"/>
                  </a:outerShdw>
                </a:effectLst>
                <a:latin typeface="Comic Sans MS" pitchFamily="66" charset="0"/>
              </a:rPr>
              <a:t> at T = 0 K). </a:t>
            </a:r>
          </a:p>
        </p:txBody>
      </p:sp>
      <p:sp>
        <p:nvSpPr>
          <p:cNvPr id="18437" name="AutoShape 16"/>
          <p:cNvSpPr>
            <a:spLocks noChangeArrowheads="1"/>
          </p:cNvSpPr>
          <p:nvPr/>
        </p:nvSpPr>
        <p:spPr bwMode="auto">
          <a:xfrm>
            <a:off x="1371600" y="2381250"/>
            <a:ext cx="1600200" cy="381000"/>
          </a:xfrm>
          <a:prstGeom prst="rightArrow">
            <a:avLst>
              <a:gd name="adj1" fmla="val 50000"/>
              <a:gd name="adj2" fmla="val 105000"/>
            </a:avLst>
          </a:prstGeom>
          <a:solidFill>
            <a:schemeClr val="bg2"/>
          </a:solidFill>
          <a:ln w="2857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 name="Rectangle 2">
            <a:extLst>
              <a:ext uri="{FF2B5EF4-FFF2-40B4-BE49-F238E27FC236}">
                <a16:creationId xmlns:a16="http://schemas.microsoft.com/office/drawing/2014/main" id="{CF1B7B54-09A9-42A5-9C8A-91B4F0B24CCC}"/>
              </a:ext>
            </a:extLst>
          </p:cNvPr>
          <p:cNvSpPr/>
          <p:nvPr/>
        </p:nvSpPr>
        <p:spPr>
          <a:xfrm>
            <a:off x="3600649" y="116632"/>
            <a:ext cx="5495528" cy="338437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36" name="Group 1"/>
          <p:cNvGrpSpPr>
            <a:grpSpLocks/>
          </p:cNvGrpSpPr>
          <p:nvPr/>
        </p:nvGrpSpPr>
        <p:grpSpPr bwMode="auto">
          <a:xfrm>
            <a:off x="3681413" y="314895"/>
            <a:ext cx="5105400" cy="3186113"/>
            <a:chOff x="3657600" y="704850"/>
            <a:chExt cx="5105400" cy="3186113"/>
          </a:xfrm>
        </p:grpSpPr>
        <p:sp>
          <p:nvSpPr>
            <p:cNvPr id="18438" name="Rectangle 7"/>
            <p:cNvSpPr>
              <a:spLocks noChangeArrowheads="1"/>
            </p:cNvSpPr>
            <p:nvPr/>
          </p:nvSpPr>
          <p:spPr bwMode="auto">
            <a:xfrm>
              <a:off x="4267200" y="704850"/>
              <a:ext cx="4267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8439" name="Freeform 9"/>
            <p:cNvSpPr>
              <a:spLocks/>
            </p:cNvSpPr>
            <p:nvPr/>
          </p:nvSpPr>
          <p:spPr bwMode="auto">
            <a:xfrm>
              <a:off x="4267200" y="996950"/>
              <a:ext cx="4267200" cy="2082800"/>
            </a:xfrm>
            <a:custGeom>
              <a:avLst/>
              <a:gdLst>
                <a:gd name="T0" fmla="*/ 0 w 2688"/>
                <a:gd name="T1" fmla="*/ 2147483646 h 1312"/>
                <a:gd name="T2" fmla="*/ 2147483646 w 2688"/>
                <a:gd name="T3" fmla="*/ 2147483646 h 1312"/>
                <a:gd name="T4" fmla="*/ 2147483646 w 2688"/>
                <a:gd name="T5" fmla="*/ 2147483646 h 1312"/>
                <a:gd name="T6" fmla="*/ 2147483646 w 2688"/>
                <a:gd name="T7" fmla="*/ 2147483646 h 1312"/>
                <a:gd name="T8" fmla="*/ 2147483646 w 2688"/>
                <a:gd name="T9" fmla="*/ 2147483646 h 1312"/>
                <a:gd name="T10" fmla="*/ 2147483646 w 2688"/>
                <a:gd name="T11" fmla="*/ 2147483646 h 1312"/>
                <a:gd name="T12" fmla="*/ 2147483646 w 2688"/>
                <a:gd name="T13" fmla="*/ 2147483646 h 1312"/>
                <a:gd name="T14" fmla="*/ 2147483646 w 2688"/>
                <a:gd name="T15" fmla="*/ 2147483646 h 1312"/>
                <a:gd name="T16" fmla="*/ 2147483646 w 2688"/>
                <a:gd name="T17" fmla="*/ 2147483646 h 1312"/>
                <a:gd name="T18" fmla="*/ 2147483646 w 2688"/>
                <a:gd name="T19" fmla="*/ 2147483646 h 1312"/>
                <a:gd name="T20" fmla="*/ 2147483646 w 2688"/>
                <a:gd name="T21" fmla="*/ 2147483646 h 1312"/>
                <a:gd name="T22" fmla="*/ 2147483646 w 2688"/>
                <a:gd name="T23" fmla="*/ 2147483646 h 1312"/>
                <a:gd name="T24" fmla="*/ 2147483646 w 2688"/>
                <a:gd name="T25" fmla="*/ 2147483646 h 13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8"/>
                <a:gd name="T40" fmla="*/ 0 h 1312"/>
                <a:gd name="T41" fmla="*/ 2688 w 2688"/>
                <a:gd name="T42" fmla="*/ 1312 h 13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8" h="1312">
                  <a:moveTo>
                    <a:pt x="0" y="1304"/>
                  </a:moveTo>
                  <a:cubicBezTo>
                    <a:pt x="60" y="1308"/>
                    <a:pt x="120" y="1312"/>
                    <a:pt x="192" y="1304"/>
                  </a:cubicBezTo>
                  <a:cubicBezTo>
                    <a:pt x="264" y="1296"/>
                    <a:pt x="352" y="1288"/>
                    <a:pt x="432" y="1256"/>
                  </a:cubicBezTo>
                  <a:cubicBezTo>
                    <a:pt x="512" y="1224"/>
                    <a:pt x="600" y="1160"/>
                    <a:pt x="672" y="1112"/>
                  </a:cubicBezTo>
                  <a:cubicBezTo>
                    <a:pt x="744" y="1064"/>
                    <a:pt x="800" y="1024"/>
                    <a:pt x="864" y="968"/>
                  </a:cubicBezTo>
                  <a:cubicBezTo>
                    <a:pt x="928" y="912"/>
                    <a:pt x="976" y="848"/>
                    <a:pt x="1056" y="776"/>
                  </a:cubicBezTo>
                  <a:cubicBezTo>
                    <a:pt x="1136" y="704"/>
                    <a:pt x="1264" y="608"/>
                    <a:pt x="1344" y="536"/>
                  </a:cubicBezTo>
                  <a:cubicBezTo>
                    <a:pt x="1424" y="464"/>
                    <a:pt x="1472" y="392"/>
                    <a:pt x="1536" y="344"/>
                  </a:cubicBezTo>
                  <a:cubicBezTo>
                    <a:pt x="1600" y="296"/>
                    <a:pt x="1648" y="288"/>
                    <a:pt x="1728" y="248"/>
                  </a:cubicBezTo>
                  <a:cubicBezTo>
                    <a:pt x="1808" y="208"/>
                    <a:pt x="1928" y="136"/>
                    <a:pt x="2016" y="104"/>
                  </a:cubicBezTo>
                  <a:cubicBezTo>
                    <a:pt x="2104" y="72"/>
                    <a:pt x="2176" y="72"/>
                    <a:pt x="2256" y="56"/>
                  </a:cubicBezTo>
                  <a:cubicBezTo>
                    <a:pt x="2336" y="40"/>
                    <a:pt x="2424" y="16"/>
                    <a:pt x="2496" y="8"/>
                  </a:cubicBezTo>
                  <a:cubicBezTo>
                    <a:pt x="2568" y="0"/>
                    <a:pt x="2656" y="8"/>
                    <a:pt x="26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 name="Line 10"/>
            <p:cNvSpPr>
              <a:spLocks noChangeShapeType="1"/>
            </p:cNvSpPr>
            <p:nvPr/>
          </p:nvSpPr>
          <p:spPr bwMode="auto">
            <a:xfrm>
              <a:off x="4267200" y="2000250"/>
              <a:ext cx="42672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Text Box 11"/>
            <p:cNvSpPr txBox="1">
              <a:spLocks noChangeArrowheads="1"/>
            </p:cNvSpPr>
            <p:nvPr/>
          </p:nvSpPr>
          <p:spPr bwMode="auto">
            <a:xfrm>
              <a:off x="4114800" y="3524250"/>
              <a:ext cx="381000" cy="366713"/>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0</a:t>
              </a:r>
            </a:p>
          </p:txBody>
        </p:sp>
        <p:sp>
          <p:nvSpPr>
            <p:cNvPr id="21516" name="Text Box 12"/>
            <p:cNvSpPr txBox="1">
              <a:spLocks noChangeArrowheads="1"/>
            </p:cNvSpPr>
            <p:nvPr/>
          </p:nvSpPr>
          <p:spPr bwMode="auto">
            <a:xfrm>
              <a:off x="8229600" y="3524250"/>
              <a:ext cx="533400" cy="366713"/>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Symbol" pitchFamily="18" charset="2"/>
                </a:rPr>
                <a:t>p</a:t>
              </a:r>
              <a:r>
                <a:rPr lang="en-US" b="1">
                  <a:effectLst>
                    <a:outerShdw blurRad="38100" dist="38100" dir="2700000" algn="tl">
                      <a:srgbClr val="C0C0C0"/>
                    </a:outerShdw>
                  </a:effectLst>
                  <a:latin typeface="Arial" charset="0"/>
                </a:rPr>
                <a:t>/a</a:t>
              </a:r>
            </a:p>
          </p:txBody>
        </p:sp>
        <p:sp>
          <p:nvSpPr>
            <p:cNvPr id="21517" name="Text Box 13"/>
            <p:cNvSpPr txBox="1">
              <a:spLocks noChangeArrowheads="1"/>
            </p:cNvSpPr>
            <p:nvPr/>
          </p:nvSpPr>
          <p:spPr bwMode="auto">
            <a:xfrm>
              <a:off x="6324600" y="3524250"/>
              <a:ext cx="381000" cy="366713"/>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1518" name="Text Box 14"/>
            <p:cNvSpPr txBox="1">
              <a:spLocks noChangeArrowheads="1"/>
            </p:cNvSpPr>
            <p:nvPr/>
          </p:nvSpPr>
          <p:spPr bwMode="auto">
            <a:xfrm>
              <a:off x="3657600" y="857250"/>
              <a:ext cx="685800" cy="366713"/>
            </a:xfrm>
            <a:prstGeom prst="rect">
              <a:avLst/>
            </a:prstGeom>
            <a:noFill/>
            <a:ln w="9525">
              <a:noFill/>
              <a:miter lim="800000"/>
              <a:headEnd/>
              <a:tailEnd/>
            </a:ln>
            <a:effectLst/>
          </p:spPr>
          <p:txBody>
            <a:bodyPr>
              <a:spAutoFit/>
            </a:bodyPr>
            <a:lstStyle/>
            <a:p>
              <a:pPr algn="r" eaLnBrk="1" hangingPunct="1">
                <a:spcBef>
                  <a:spcPct val="50000"/>
                </a:spcBef>
                <a:defRPr/>
              </a:pPr>
              <a:r>
                <a:rPr lang="en-US" b="1">
                  <a:effectLst>
                    <a:outerShdw blurRad="38100" dist="38100" dir="2700000" algn="tl">
                      <a:srgbClr val="C0C0C0"/>
                    </a:outerShdw>
                  </a:effectLst>
                  <a:latin typeface="Arial" charset="0"/>
                </a:rPr>
                <a:t>E(k)</a:t>
              </a:r>
            </a:p>
          </p:txBody>
        </p:sp>
        <p:sp>
          <p:nvSpPr>
            <p:cNvPr id="21519" name="Text Box 15"/>
            <p:cNvSpPr txBox="1">
              <a:spLocks noChangeArrowheads="1"/>
            </p:cNvSpPr>
            <p:nvPr/>
          </p:nvSpPr>
          <p:spPr bwMode="auto">
            <a:xfrm>
              <a:off x="4229100" y="1611313"/>
              <a:ext cx="533400" cy="366712"/>
            </a:xfrm>
            <a:prstGeom prst="rect">
              <a:avLst/>
            </a:prstGeom>
            <a:noFill/>
            <a:ln w="9525">
              <a:noFill/>
              <a:miter lim="800000"/>
              <a:headEnd/>
              <a:tailEnd/>
            </a:ln>
            <a:effectLst/>
          </p:spPr>
          <p:txBody>
            <a:bodyPr>
              <a:spAutoFit/>
            </a:bodyPr>
            <a:lstStyle/>
            <a:p>
              <a:pPr algn="r" eaLnBrk="1" hangingPunct="1">
                <a:spcBef>
                  <a:spcPct val="50000"/>
                </a:spcBef>
                <a:defRPr/>
              </a:pPr>
              <a:r>
                <a:rPr lang="en-US" b="1" dirty="0">
                  <a:effectLst>
                    <a:outerShdw blurRad="38100" dist="38100" dir="2700000" algn="tl">
                      <a:srgbClr val="C0C0C0"/>
                    </a:outerShdw>
                  </a:effectLst>
                  <a:latin typeface="Arial" charset="0"/>
                </a:rPr>
                <a:t>E</a:t>
              </a:r>
              <a:r>
                <a:rPr lang="en-US" b="1" baseline="-25000" dirty="0">
                  <a:effectLst>
                    <a:outerShdw blurRad="38100" dist="38100" dir="2700000" algn="tl">
                      <a:srgbClr val="C0C0C0"/>
                    </a:outerShdw>
                  </a:effectLst>
                  <a:latin typeface="Arial" charset="0"/>
                </a:rPr>
                <a:t>F</a:t>
              </a:r>
            </a:p>
          </p:txBody>
        </p:sp>
      </p:grpSp>
    </p:spTree>
    <p:extLst>
      <p:ext uri="{BB962C8B-B14F-4D97-AF65-F5344CB8AC3E}">
        <p14:creationId xmlns:p14="http://schemas.microsoft.com/office/powerpoint/2010/main" val="998972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Two methods use the muffin tin potential</a:t>
            </a:r>
          </a:p>
        </p:txBody>
      </p:sp>
      <p:sp>
        <p:nvSpPr>
          <p:cNvPr id="3" name="Content Placeholder 2"/>
          <p:cNvSpPr>
            <a:spLocks noGrp="1"/>
          </p:cNvSpPr>
          <p:nvPr>
            <p:ph idx="1"/>
          </p:nvPr>
        </p:nvSpPr>
        <p:spPr>
          <a:xfrm>
            <a:off x="457200" y="1600200"/>
            <a:ext cx="8686800" cy="4530725"/>
          </a:xfrm>
        </p:spPr>
        <p:txBody>
          <a:bodyPr/>
          <a:lstStyle/>
          <a:p>
            <a:pPr marL="0" indent="0" algn="ctr">
              <a:buNone/>
            </a:pPr>
            <a:r>
              <a:rPr lang="en-US" dirty="0"/>
              <a:t>Augmented Plane-Wave method (APW) </a:t>
            </a:r>
          </a:p>
          <a:p>
            <a:pPr marL="0" indent="0">
              <a:buNone/>
            </a:pPr>
            <a:endParaRPr lang="en-US" dirty="0">
              <a:sym typeface="Symbol" panose="05050102010706020507" pitchFamily="18" charset="2"/>
            </a:endParaRPr>
          </a:p>
          <a:p>
            <a:endParaRPr lang="en-US" dirty="0">
              <a:sym typeface="Symbol" panose="05050102010706020507" pitchFamily="18" charset="2"/>
            </a:endParaRPr>
          </a:p>
        </p:txBody>
      </p:sp>
    </p:spTree>
    <p:extLst>
      <p:ext uri="{BB962C8B-B14F-4D97-AF65-F5344CB8AC3E}">
        <p14:creationId xmlns:p14="http://schemas.microsoft.com/office/powerpoint/2010/main" val="1249953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Two methods use the muffin tin potential</a:t>
            </a:r>
          </a:p>
        </p:txBody>
      </p:sp>
      <p:sp>
        <p:nvSpPr>
          <p:cNvPr id="3" name="Content Placeholder 2"/>
          <p:cNvSpPr>
            <a:spLocks noGrp="1"/>
          </p:cNvSpPr>
          <p:nvPr>
            <p:ph idx="1"/>
          </p:nvPr>
        </p:nvSpPr>
        <p:spPr>
          <a:xfrm>
            <a:off x="457200" y="1600200"/>
            <a:ext cx="8686800" cy="4530725"/>
          </a:xfrm>
        </p:spPr>
        <p:txBody>
          <a:bodyPr/>
          <a:lstStyle/>
          <a:p>
            <a:pPr marL="0" indent="0" algn="ctr">
              <a:buNone/>
            </a:pPr>
            <a:r>
              <a:rPr lang="en-US" dirty="0"/>
              <a:t>Augmented Plane-Wave method (APW) </a:t>
            </a:r>
          </a:p>
          <a:p>
            <a:r>
              <a:rPr lang="en-US" dirty="0"/>
              <a:t>In the interstitial region </a:t>
            </a:r>
            <a:r>
              <a:rPr lang="en-US" dirty="0">
                <a:sym typeface="Symbol" panose="05050102010706020507" pitchFamily="18" charset="2"/>
              </a:rPr>
              <a:t></a:t>
            </a:r>
            <a:r>
              <a:rPr lang="en-US" baseline="-25000" dirty="0">
                <a:sym typeface="Symbol" panose="05050102010706020507" pitchFamily="18" charset="2"/>
              </a:rPr>
              <a:t>k,</a:t>
            </a:r>
            <a:r>
              <a:rPr lang="en-US" dirty="0">
                <a:sym typeface="Symbol" panose="05050102010706020507" pitchFamily="18" charset="2"/>
              </a:rPr>
              <a:t>=</a:t>
            </a:r>
            <a:r>
              <a:rPr lang="en-US" dirty="0" err="1">
                <a:sym typeface="Symbol" panose="05050102010706020507" pitchFamily="18" charset="2"/>
              </a:rPr>
              <a:t>e</a:t>
            </a:r>
            <a:r>
              <a:rPr lang="en-US" baseline="30000" dirty="0" err="1">
                <a:sym typeface="Symbol" panose="05050102010706020507" pitchFamily="18" charset="2"/>
              </a:rPr>
              <a:t>ikr</a:t>
            </a:r>
            <a:endParaRPr lang="en-US" baseline="30000" dirty="0">
              <a:sym typeface="Symbol" panose="05050102010706020507" pitchFamily="18" charset="2"/>
            </a:endParaRPr>
          </a:p>
          <a:p>
            <a:pPr marL="0" indent="0">
              <a:buNone/>
            </a:pPr>
            <a:endParaRPr lang="en-US" dirty="0">
              <a:sym typeface="Symbol" panose="05050102010706020507" pitchFamily="18" charset="2"/>
            </a:endParaRPr>
          </a:p>
          <a:p>
            <a:endParaRPr lang="en-US" dirty="0">
              <a:sym typeface="Symbol" panose="05050102010706020507" pitchFamily="18" charset="2"/>
            </a:endParaRPr>
          </a:p>
        </p:txBody>
      </p:sp>
    </p:spTree>
    <p:extLst>
      <p:ext uri="{BB962C8B-B14F-4D97-AF65-F5344CB8AC3E}">
        <p14:creationId xmlns:p14="http://schemas.microsoft.com/office/powerpoint/2010/main" val="203374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Two methods use the muffin tin potential</a:t>
            </a:r>
          </a:p>
        </p:txBody>
      </p:sp>
      <p:sp>
        <p:nvSpPr>
          <p:cNvPr id="3" name="Content Placeholder 2"/>
          <p:cNvSpPr>
            <a:spLocks noGrp="1"/>
          </p:cNvSpPr>
          <p:nvPr>
            <p:ph idx="1"/>
          </p:nvPr>
        </p:nvSpPr>
        <p:spPr>
          <a:xfrm>
            <a:off x="457200" y="1600200"/>
            <a:ext cx="8686800" cy="4530725"/>
          </a:xfrm>
        </p:spPr>
        <p:txBody>
          <a:bodyPr/>
          <a:lstStyle/>
          <a:p>
            <a:pPr marL="0" indent="0" algn="ctr">
              <a:buNone/>
            </a:pPr>
            <a:r>
              <a:rPr lang="en-US" dirty="0"/>
              <a:t>Augmented Plane-Wave method (APW) </a:t>
            </a:r>
          </a:p>
          <a:p>
            <a:r>
              <a:rPr lang="en-US" dirty="0"/>
              <a:t>In the interstitial region </a:t>
            </a:r>
            <a:r>
              <a:rPr lang="en-US" dirty="0">
                <a:sym typeface="Symbol" panose="05050102010706020507" pitchFamily="18" charset="2"/>
              </a:rPr>
              <a:t></a:t>
            </a:r>
            <a:r>
              <a:rPr lang="en-US" baseline="-25000" dirty="0">
                <a:sym typeface="Symbol" panose="05050102010706020507" pitchFamily="18" charset="2"/>
              </a:rPr>
              <a:t>k,</a:t>
            </a:r>
            <a:r>
              <a:rPr lang="en-US" dirty="0">
                <a:sym typeface="Symbol" panose="05050102010706020507" pitchFamily="18" charset="2"/>
              </a:rPr>
              <a:t>=</a:t>
            </a:r>
            <a:r>
              <a:rPr lang="en-US" dirty="0" err="1">
                <a:sym typeface="Symbol" panose="05050102010706020507" pitchFamily="18" charset="2"/>
              </a:rPr>
              <a:t>e</a:t>
            </a:r>
            <a:r>
              <a:rPr lang="en-US" baseline="30000" dirty="0" err="1">
                <a:sym typeface="Symbol" panose="05050102010706020507" pitchFamily="18" charset="2"/>
              </a:rPr>
              <a:t>ikr</a:t>
            </a:r>
            <a:endParaRPr lang="en-US" baseline="30000" dirty="0">
              <a:sym typeface="Symbol" panose="05050102010706020507" pitchFamily="18" charset="2"/>
            </a:endParaRPr>
          </a:p>
          <a:p>
            <a:r>
              <a:rPr lang="en-US" dirty="0">
                <a:sym typeface="Symbol" panose="05050102010706020507" pitchFamily="18" charset="2"/>
              </a:rPr>
              <a:t>In the atomic region, </a:t>
            </a:r>
            <a:r>
              <a:rPr lang="en-US" baseline="-25000" dirty="0">
                <a:sym typeface="Symbol" panose="05050102010706020507" pitchFamily="18" charset="2"/>
              </a:rPr>
              <a:t>k,</a:t>
            </a:r>
            <a:r>
              <a:rPr lang="en-US" dirty="0">
                <a:sym typeface="Symbol" panose="05050102010706020507" pitchFamily="18" charset="2"/>
              </a:rPr>
              <a:t> satisfies S.E.</a:t>
            </a:r>
          </a:p>
          <a:p>
            <a:endParaRPr lang="en-US" dirty="0">
              <a:sym typeface="Symbol" panose="05050102010706020507" pitchFamily="18" charset="2"/>
            </a:endParaRPr>
          </a:p>
          <a:p>
            <a:endParaRPr lang="en-US" dirty="0">
              <a:sym typeface="Symbol" panose="05050102010706020507" pitchFamily="18" charset="2"/>
            </a:endParaRPr>
          </a:p>
        </p:txBody>
      </p:sp>
      <p:graphicFrame>
        <p:nvGraphicFramePr>
          <p:cNvPr id="4" name="Object 2"/>
          <p:cNvGraphicFramePr>
            <a:graphicFrameLocks noChangeAspect="1"/>
          </p:cNvGraphicFramePr>
          <p:nvPr/>
        </p:nvGraphicFramePr>
        <p:xfrm>
          <a:off x="176212" y="2924944"/>
          <a:ext cx="8967788" cy="1378607"/>
        </p:xfrm>
        <a:graphic>
          <a:graphicData uri="http://schemas.openxmlformats.org/presentationml/2006/ole">
            <mc:AlternateContent xmlns:mc="http://schemas.openxmlformats.org/markup-compatibility/2006">
              <mc:Choice xmlns:v="urn:schemas-microsoft-com:vml" Requires="v">
                <p:oleObj name="Equation" r:id="rId3" imgW="2730240" imgH="419040" progId="Equation.3">
                  <p:embed/>
                </p:oleObj>
              </mc:Choice>
              <mc:Fallback>
                <p:oleObj name="Equation" r:id="rId3" imgW="2730240" imgH="419040" progId="Equation.3">
                  <p:embed/>
                  <p:pic>
                    <p:nvPicPr>
                      <p:cNvPr id="4" name="Object 2"/>
                      <p:cNvPicPr>
                        <a:picLocks noChangeAspect="1" noChangeArrowheads="1"/>
                      </p:cNvPicPr>
                      <p:nvPr/>
                    </p:nvPicPr>
                    <p:blipFill>
                      <a:blip r:embed="rId4"/>
                      <a:srcRect/>
                      <a:stretch>
                        <a:fillRect/>
                      </a:stretch>
                    </p:blipFill>
                    <p:spPr bwMode="auto">
                      <a:xfrm>
                        <a:off x="176212" y="2924944"/>
                        <a:ext cx="8967788" cy="1378607"/>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22118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Two methods use the muffin tin potential</a:t>
            </a:r>
          </a:p>
        </p:txBody>
      </p:sp>
      <p:sp>
        <p:nvSpPr>
          <p:cNvPr id="3" name="Content Placeholder 2"/>
          <p:cNvSpPr>
            <a:spLocks noGrp="1"/>
          </p:cNvSpPr>
          <p:nvPr>
            <p:ph idx="1"/>
          </p:nvPr>
        </p:nvSpPr>
        <p:spPr>
          <a:xfrm>
            <a:off x="457200" y="1600200"/>
            <a:ext cx="8686800" cy="4530725"/>
          </a:xfrm>
        </p:spPr>
        <p:txBody>
          <a:bodyPr/>
          <a:lstStyle/>
          <a:p>
            <a:pPr marL="0" indent="0" algn="ctr">
              <a:buNone/>
            </a:pPr>
            <a:r>
              <a:rPr lang="en-US" dirty="0"/>
              <a:t>Augmented Plane-Wave method (APW) </a:t>
            </a:r>
          </a:p>
          <a:p>
            <a:r>
              <a:rPr lang="en-US" dirty="0"/>
              <a:t>In the interstitial region </a:t>
            </a:r>
            <a:r>
              <a:rPr lang="en-US" dirty="0">
                <a:sym typeface="Symbol" panose="05050102010706020507" pitchFamily="18" charset="2"/>
              </a:rPr>
              <a:t></a:t>
            </a:r>
            <a:r>
              <a:rPr lang="en-US" baseline="-25000" dirty="0">
                <a:sym typeface="Symbol" panose="05050102010706020507" pitchFamily="18" charset="2"/>
              </a:rPr>
              <a:t>k,</a:t>
            </a:r>
            <a:r>
              <a:rPr lang="en-US" dirty="0">
                <a:sym typeface="Symbol" panose="05050102010706020507" pitchFamily="18" charset="2"/>
              </a:rPr>
              <a:t>=</a:t>
            </a:r>
            <a:r>
              <a:rPr lang="en-US" dirty="0" err="1">
                <a:sym typeface="Symbol" panose="05050102010706020507" pitchFamily="18" charset="2"/>
              </a:rPr>
              <a:t>e</a:t>
            </a:r>
            <a:r>
              <a:rPr lang="en-US" baseline="30000" dirty="0" err="1">
                <a:sym typeface="Symbol" panose="05050102010706020507" pitchFamily="18" charset="2"/>
              </a:rPr>
              <a:t>ikr</a:t>
            </a:r>
            <a:endParaRPr lang="en-US" baseline="30000" dirty="0">
              <a:sym typeface="Symbol" panose="05050102010706020507" pitchFamily="18" charset="2"/>
            </a:endParaRPr>
          </a:p>
          <a:p>
            <a:r>
              <a:rPr lang="en-US" dirty="0">
                <a:sym typeface="Symbol" panose="05050102010706020507" pitchFamily="18" charset="2"/>
              </a:rPr>
              <a:t>In the atomic region, </a:t>
            </a:r>
            <a:r>
              <a:rPr lang="en-US" baseline="-25000" dirty="0">
                <a:sym typeface="Symbol" panose="05050102010706020507" pitchFamily="18" charset="2"/>
              </a:rPr>
              <a:t>k,</a:t>
            </a:r>
            <a:r>
              <a:rPr lang="en-US" dirty="0">
                <a:sym typeface="Symbol" panose="05050102010706020507" pitchFamily="18" charset="2"/>
              </a:rPr>
              <a:t> satisfies S.E.</a:t>
            </a:r>
          </a:p>
          <a:p>
            <a:endParaRPr lang="en-US" dirty="0">
              <a:sym typeface="Symbol" panose="05050102010706020507" pitchFamily="18" charset="2"/>
            </a:endParaRPr>
          </a:p>
          <a:p>
            <a:endParaRPr lang="en-US" dirty="0">
              <a:sym typeface="Symbol" panose="05050102010706020507" pitchFamily="18" charset="2"/>
            </a:endParaRPr>
          </a:p>
          <a:p>
            <a:r>
              <a:rPr lang="en-US" dirty="0">
                <a:sym typeface="Symbol" panose="05050102010706020507" pitchFamily="18" charset="2"/>
              </a:rPr>
              <a:t>Only k dependence is in the interstitial region</a:t>
            </a:r>
          </a:p>
        </p:txBody>
      </p:sp>
      <p:graphicFrame>
        <p:nvGraphicFramePr>
          <p:cNvPr id="4" name="Object 2"/>
          <p:cNvGraphicFramePr>
            <a:graphicFrameLocks noChangeAspect="1"/>
          </p:cNvGraphicFramePr>
          <p:nvPr/>
        </p:nvGraphicFramePr>
        <p:xfrm>
          <a:off x="176212" y="2924944"/>
          <a:ext cx="8967788" cy="1378607"/>
        </p:xfrm>
        <a:graphic>
          <a:graphicData uri="http://schemas.openxmlformats.org/presentationml/2006/ole">
            <mc:AlternateContent xmlns:mc="http://schemas.openxmlformats.org/markup-compatibility/2006">
              <mc:Choice xmlns:v="urn:schemas-microsoft-com:vml" Requires="v">
                <p:oleObj name="Equation" r:id="rId3" imgW="2730240" imgH="419040" progId="Equation.3">
                  <p:embed/>
                </p:oleObj>
              </mc:Choice>
              <mc:Fallback>
                <p:oleObj name="Equation" r:id="rId3" imgW="2730240" imgH="419040" progId="Equation.3">
                  <p:embed/>
                  <p:pic>
                    <p:nvPicPr>
                      <p:cNvPr id="4" name="Object 2"/>
                      <p:cNvPicPr>
                        <a:picLocks noChangeAspect="1" noChangeArrowheads="1"/>
                      </p:cNvPicPr>
                      <p:nvPr/>
                    </p:nvPicPr>
                    <p:blipFill>
                      <a:blip r:embed="rId4"/>
                      <a:srcRect/>
                      <a:stretch>
                        <a:fillRect/>
                      </a:stretch>
                    </p:blipFill>
                    <p:spPr bwMode="auto">
                      <a:xfrm>
                        <a:off x="176212" y="2924944"/>
                        <a:ext cx="8967788" cy="1378607"/>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60358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Two methods use the muffin tin potential</a:t>
            </a:r>
          </a:p>
        </p:txBody>
      </p:sp>
      <p:sp>
        <p:nvSpPr>
          <p:cNvPr id="3" name="Content Placeholder 2"/>
          <p:cNvSpPr>
            <a:spLocks noGrp="1"/>
          </p:cNvSpPr>
          <p:nvPr>
            <p:ph idx="1"/>
          </p:nvPr>
        </p:nvSpPr>
        <p:spPr>
          <a:xfrm>
            <a:off x="457200" y="1600200"/>
            <a:ext cx="8686800" cy="4530725"/>
          </a:xfrm>
        </p:spPr>
        <p:txBody>
          <a:bodyPr/>
          <a:lstStyle/>
          <a:p>
            <a:pPr marL="0" indent="0" algn="ctr">
              <a:buNone/>
            </a:pPr>
            <a:r>
              <a:rPr lang="en-US" dirty="0"/>
              <a:t>Augmented Plane-Wave method (APW) </a:t>
            </a:r>
          </a:p>
          <a:p>
            <a:r>
              <a:rPr lang="en-US" dirty="0"/>
              <a:t>In the interstitial region </a:t>
            </a:r>
            <a:r>
              <a:rPr lang="en-US" dirty="0">
                <a:sym typeface="Symbol" panose="05050102010706020507" pitchFamily="18" charset="2"/>
              </a:rPr>
              <a:t></a:t>
            </a:r>
            <a:r>
              <a:rPr lang="en-US" baseline="-25000" dirty="0">
                <a:sym typeface="Symbol" panose="05050102010706020507" pitchFamily="18" charset="2"/>
              </a:rPr>
              <a:t>k,</a:t>
            </a:r>
            <a:r>
              <a:rPr lang="en-US" dirty="0">
                <a:sym typeface="Symbol" panose="05050102010706020507" pitchFamily="18" charset="2"/>
              </a:rPr>
              <a:t>=</a:t>
            </a:r>
            <a:r>
              <a:rPr lang="en-US" dirty="0" err="1">
                <a:sym typeface="Symbol" panose="05050102010706020507" pitchFamily="18" charset="2"/>
              </a:rPr>
              <a:t>e</a:t>
            </a:r>
            <a:r>
              <a:rPr lang="en-US" baseline="30000" dirty="0" err="1">
                <a:sym typeface="Symbol" panose="05050102010706020507" pitchFamily="18" charset="2"/>
              </a:rPr>
              <a:t>ikr</a:t>
            </a:r>
            <a:endParaRPr lang="en-US" baseline="30000" dirty="0">
              <a:sym typeface="Symbol" panose="05050102010706020507" pitchFamily="18" charset="2"/>
            </a:endParaRPr>
          </a:p>
          <a:p>
            <a:r>
              <a:rPr lang="en-US" dirty="0">
                <a:sym typeface="Symbol" panose="05050102010706020507" pitchFamily="18" charset="2"/>
              </a:rPr>
              <a:t>In the atomic region, </a:t>
            </a:r>
            <a:r>
              <a:rPr lang="en-US" baseline="-25000" dirty="0">
                <a:sym typeface="Symbol" panose="05050102010706020507" pitchFamily="18" charset="2"/>
              </a:rPr>
              <a:t>k,</a:t>
            </a:r>
            <a:r>
              <a:rPr lang="en-US" dirty="0">
                <a:sym typeface="Symbol" panose="05050102010706020507" pitchFamily="18" charset="2"/>
              </a:rPr>
              <a:t> satisfies S.E.</a:t>
            </a:r>
          </a:p>
          <a:p>
            <a:endParaRPr lang="en-US" dirty="0">
              <a:sym typeface="Symbol" panose="05050102010706020507" pitchFamily="18" charset="2"/>
            </a:endParaRPr>
          </a:p>
          <a:p>
            <a:endParaRPr lang="en-US" dirty="0">
              <a:sym typeface="Symbol" panose="05050102010706020507" pitchFamily="18" charset="2"/>
            </a:endParaRPr>
          </a:p>
          <a:p>
            <a:r>
              <a:rPr lang="en-US" dirty="0">
                <a:sym typeface="Symbol" panose="05050102010706020507" pitchFamily="18" charset="2"/>
              </a:rPr>
              <a:t>Only k dependence is in the interstitial region</a:t>
            </a:r>
          </a:p>
          <a:p>
            <a:r>
              <a:rPr lang="en-US" dirty="0">
                <a:sym typeface="Symbol" panose="05050102010706020507" pitchFamily="18" charset="2"/>
              </a:rPr>
              <a:t>In interstitial region:</a:t>
            </a:r>
          </a:p>
          <a:p>
            <a:endParaRPr lang="en-US" dirty="0">
              <a:sym typeface="Symbol" panose="05050102010706020507" pitchFamily="18" charset="2"/>
            </a:endParaRPr>
          </a:p>
        </p:txBody>
      </p:sp>
      <p:graphicFrame>
        <p:nvGraphicFramePr>
          <p:cNvPr id="4" name="Object 2"/>
          <p:cNvGraphicFramePr>
            <a:graphicFrameLocks noChangeAspect="1"/>
          </p:cNvGraphicFramePr>
          <p:nvPr/>
        </p:nvGraphicFramePr>
        <p:xfrm>
          <a:off x="176212" y="2924944"/>
          <a:ext cx="8967788" cy="1378607"/>
        </p:xfrm>
        <a:graphic>
          <a:graphicData uri="http://schemas.openxmlformats.org/presentationml/2006/ole">
            <mc:AlternateContent xmlns:mc="http://schemas.openxmlformats.org/markup-compatibility/2006">
              <mc:Choice xmlns:v="urn:schemas-microsoft-com:vml" Requires="v">
                <p:oleObj name="Equation" r:id="rId3" imgW="2730240" imgH="419040" progId="Equation.3">
                  <p:embed/>
                </p:oleObj>
              </mc:Choice>
              <mc:Fallback>
                <p:oleObj name="Equation" r:id="rId3" imgW="2730240" imgH="419040" progId="Equation.3">
                  <p:embed/>
                  <p:pic>
                    <p:nvPicPr>
                      <p:cNvPr id="4" name="Object 2"/>
                      <p:cNvPicPr>
                        <a:picLocks noChangeAspect="1" noChangeArrowheads="1"/>
                      </p:cNvPicPr>
                      <p:nvPr/>
                    </p:nvPicPr>
                    <p:blipFill>
                      <a:blip r:embed="rId4"/>
                      <a:srcRect/>
                      <a:stretch>
                        <a:fillRect/>
                      </a:stretch>
                    </p:blipFill>
                    <p:spPr bwMode="auto">
                      <a:xfrm>
                        <a:off x="176212" y="2924944"/>
                        <a:ext cx="8967788" cy="1378607"/>
                      </a:xfrm>
                      <a:prstGeom prst="rect">
                        <a:avLst/>
                      </a:prstGeom>
                      <a:noFill/>
                      <a:ln w="25400">
                        <a:noFill/>
                        <a:miter lim="800000"/>
                        <a:headEnd/>
                        <a:tailEnd/>
                      </a:ln>
                    </p:spPr>
                  </p:pic>
                </p:oleObj>
              </mc:Fallback>
            </mc:AlternateContent>
          </a:graphicData>
        </a:graphic>
      </p:graphicFrame>
      <p:graphicFrame>
        <p:nvGraphicFramePr>
          <p:cNvPr id="5" name="Object 2"/>
          <p:cNvGraphicFramePr>
            <a:graphicFrameLocks noChangeAspect="1"/>
          </p:cNvGraphicFramePr>
          <p:nvPr/>
        </p:nvGraphicFramePr>
        <p:xfrm>
          <a:off x="5076056" y="4528617"/>
          <a:ext cx="3394720" cy="993604"/>
        </p:xfrm>
        <a:graphic>
          <a:graphicData uri="http://schemas.openxmlformats.org/presentationml/2006/ole">
            <mc:AlternateContent xmlns:mc="http://schemas.openxmlformats.org/markup-compatibility/2006">
              <mc:Choice xmlns:v="urn:schemas-microsoft-com:vml" Requires="v">
                <p:oleObj name="Equation" r:id="rId5" imgW="1434960" imgH="419040" progId="Equation.3">
                  <p:embed/>
                </p:oleObj>
              </mc:Choice>
              <mc:Fallback>
                <p:oleObj name="Equation" r:id="rId5" imgW="1434960" imgH="419040" progId="Equation.3">
                  <p:embed/>
                  <p:pic>
                    <p:nvPicPr>
                      <p:cNvPr id="5" name="Object 2"/>
                      <p:cNvPicPr>
                        <a:picLocks noChangeAspect="1" noChangeArrowheads="1"/>
                      </p:cNvPicPr>
                      <p:nvPr/>
                    </p:nvPicPr>
                    <p:blipFill>
                      <a:blip r:embed="rId6"/>
                      <a:srcRect/>
                      <a:stretch>
                        <a:fillRect/>
                      </a:stretch>
                    </p:blipFill>
                    <p:spPr bwMode="auto">
                      <a:xfrm>
                        <a:off x="5076056" y="4528617"/>
                        <a:ext cx="3394720" cy="993604"/>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207540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Two methods use the muffin tin potential</a:t>
            </a:r>
          </a:p>
        </p:txBody>
      </p:sp>
      <p:sp>
        <p:nvSpPr>
          <p:cNvPr id="3" name="Content Placeholder 2"/>
          <p:cNvSpPr>
            <a:spLocks noGrp="1"/>
          </p:cNvSpPr>
          <p:nvPr>
            <p:ph idx="1"/>
          </p:nvPr>
        </p:nvSpPr>
        <p:spPr>
          <a:xfrm>
            <a:off x="457200" y="1600200"/>
            <a:ext cx="8686800" cy="4530725"/>
          </a:xfrm>
        </p:spPr>
        <p:txBody>
          <a:bodyPr/>
          <a:lstStyle/>
          <a:p>
            <a:pPr marL="0" indent="0" algn="ctr">
              <a:buNone/>
            </a:pPr>
            <a:r>
              <a:rPr lang="en-US" dirty="0"/>
              <a:t>Augmented Plane-Wave method (APW) </a:t>
            </a:r>
          </a:p>
          <a:p>
            <a:r>
              <a:rPr lang="en-US" dirty="0"/>
              <a:t>In the interstitial region </a:t>
            </a:r>
            <a:r>
              <a:rPr lang="en-US" dirty="0">
                <a:sym typeface="Symbol" panose="05050102010706020507" pitchFamily="18" charset="2"/>
              </a:rPr>
              <a:t></a:t>
            </a:r>
            <a:r>
              <a:rPr lang="en-US" baseline="-25000" dirty="0">
                <a:sym typeface="Symbol" panose="05050102010706020507" pitchFamily="18" charset="2"/>
              </a:rPr>
              <a:t>k,</a:t>
            </a:r>
            <a:r>
              <a:rPr lang="en-US" dirty="0">
                <a:sym typeface="Symbol" panose="05050102010706020507" pitchFamily="18" charset="2"/>
              </a:rPr>
              <a:t>=</a:t>
            </a:r>
            <a:r>
              <a:rPr lang="en-US" dirty="0" err="1">
                <a:sym typeface="Symbol" panose="05050102010706020507" pitchFamily="18" charset="2"/>
              </a:rPr>
              <a:t>e</a:t>
            </a:r>
            <a:r>
              <a:rPr lang="en-US" baseline="30000" dirty="0" err="1">
                <a:sym typeface="Symbol" panose="05050102010706020507" pitchFamily="18" charset="2"/>
              </a:rPr>
              <a:t>ikr</a:t>
            </a:r>
            <a:endParaRPr lang="en-US" baseline="30000" dirty="0">
              <a:sym typeface="Symbol" panose="05050102010706020507" pitchFamily="18" charset="2"/>
            </a:endParaRPr>
          </a:p>
          <a:p>
            <a:r>
              <a:rPr lang="en-US" dirty="0">
                <a:sym typeface="Symbol" panose="05050102010706020507" pitchFamily="18" charset="2"/>
              </a:rPr>
              <a:t>In the atomic region, </a:t>
            </a:r>
            <a:r>
              <a:rPr lang="en-US" baseline="-25000" dirty="0">
                <a:sym typeface="Symbol" panose="05050102010706020507" pitchFamily="18" charset="2"/>
              </a:rPr>
              <a:t>k,</a:t>
            </a:r>
            <a:r>
              <a:rPr lang="en-US" dirty="0">
                <a:sym typeface="Symbol" panose="05050102010706020507" pitchFamily="18" charset="2"/>
              </a:rPr>
              <a:t> satisfies S.E.</a:t>
            </a:r>
          </a:p>
          <a:p>
            <a:endParaRPr lang="en-US" dirty="0">
              <a:sym typeface="Symbol" panose="05050102010706020507" pitchFamily="18" charset="2"/>
            </a:endParaRPr>
          </a:p>
          <a:p>
            <a:endParaRPr lang="en-US" dirty="0">
              <a:sym typeface="Symbol" panose="05050102010706020507" pitchFamily="18" charset="2"/>
            </a:endParaRPr>
          </a:p>
          <a:p>
            <a:r>
              <a:rPr lang="en-US" dirty="0">
                <a:sym typeface="Symbol" panose="05050102010706020507" pitchFamily="18" charset="2"/>
              </a:rPr>
              <a:t>Only k dependence is in the interstitial region</a:t>
            </a:r>
          </a:p>
          <a:p>
            <a:r>
              <a:rPr lang="en-US" dirty="0">
                <a:sym typeface="Symbol" panose="05050102010706020507" pitchFamily="18" charset="2"/>
              </a:rPr>
              <a:t>In interstitial region:</a:t>
            </a:r>
          </a:p>
          <a:p>
            <a:endParaRPr lang="en-US" dirty="0">
              <a:sym typeface="Symbol" panose="05050102010706020507" pitchFamily="18" charset="2"/>
            </a:endParaRPr>
          </a:p>
          <a:p>
            <a:r>
              <a:rPr lang="en-US" dirty="0">
                <a:sym typeface="Symbol" panose="05050102010706020507" pitchFamily="18" charset="2"/>
              </a:rPr>
              <a:t>Thousands of APWs can be used</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690092516"/>
              </p:ext>
            </p:extLst>
          </p:nvPr>
        </p:nvGraphicFramePr>
        <p:xfrm>
          <a:off x="176212" y="2924944"/>
          <a:ext cx="8967788" cy="1378607"/>
        </p:xfrm>
        <a:graphic>
          <a:graphicData uri="http://schemas.openxmlformats.org/presentationml/2006/ole">
            <mc:AlternateContent xmlns:mc="http://schemas.openxmlformats.org/markup-compatibility/2006">
              <mc:Choice xmlns:v="urn:schemas-microsoft-com:vml" Requires="v">
                <p:oleObj name="Equation" r:id="rId3" imgW="2730240" imgH="419040" progId="Equation.3">
                  <p:embed/>
                </p:oleObj>
              </mc:Choice>
              <mc:Fallback>
                <p:oleObj name="Equation" r:id="rId3" imgW="2730240" imgH="419040" progId="Equation.3">
                  <p:embed/>
                  <p:pic>
                    <p:nvPicPr>
                      <p:cNvPr id="0" name=""/>
                      <p:cNvPicPr>
                        <a:picLocks noChangeAspect="1" noChangeArrowheads="1"/>
                      </p:cNvPicPr>
                      <p:nvPr/>
                    </p:nvPicPr>
                    <p:blipFill>
                      <a:blip r:embed="rId4"/>
                      <a:srcRect/>
                      <a:stretch>
                        <a:fillRect/>
                      </a:stretch>
                    </p:blipFill>
                    <p:spPr bwMode="auto">
                      <a:xfrm>
                        <a:off x="176212" y="2924944"/>
                        <a:ext cx="8967788" cy="1378607"/>
                      </a:xfrm>
                      <a:prstGeom prst="rect">
                        <a:avLst/>
                      </a:prstGeom>
                      <a:noFill/>
                      <a:ln w="25400">
                        <a:noFill/>
                        <a:miter lim="800000"/>
                        <a:headEnd/>
                        <a:tailEnd/>
                      </a:ln>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834440437"/>
              </p:ext>
            </p:extLst>
          </p:nvPr>
        </p:nvGraphicFramePr>
        <p:xfrm>
          <a:off x="5076056" y="4528617"/>
          <a:ext cx="3394720" cy="993604"/>
        </p:xfrm>
        <a:graphic>
          <a:graphicData uri="http://schemas.openxmlformats.org/presentationml/2006/ole">
            <mc:AlternateContent xmlns:mc="http://schemas.openxmlformats.org/markup-compatibility/2006">
              <mc:Choice xmlns:v="urn:schemas-microsoft-com:vml" Requires="v">
                <p:oleObj name="Equation" r:id="rId5" imgW="1434960" imgH="419040" progId="Equation.3">
                  <p:embed/>
                </p:oleObj>
              </mc:Choice>
              <mc:Fallback>
                <p:oleObj name="Equation" r:id="rId5" imgW="1434960" imgH="419040" progId="Equation.3">
                  <p:embed/>
                  <p:pic>
                    <p:nvPicPr>
                      <p:cNvPr id="0" name=""/>
                      <p:cNvPicPr>
                        <a:picLocks noChangeAspect="1" noChangeArrowheads="1"/>
                      </p:cNvPicPr>
                      <p:nvPr/>
                    </p:nvPicPr>
                    <p:blipFill>
                      <a:blip r:embed="rId6"/>
                      <a:srcRect/>
                      <a:stretch>
                        <a:fillRect/>
                      </a:stretch>
                    </p:blipFill>
                    <p:spPr bwMode="auto">
                      <a:xfrm>
                        <a:off x="5076056" y="4528617"/>
                        <a:ext cx="3394720" cy="993604"/>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110618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approach using Muffin tin</a:t>
            </a:r>
          </a:p>
        </p:txBody>
      </p:sp>
      <p:sp>
        <p:nvSpPr>
          <p:cNvPr id="3" name="Content Placeholder 2"/>
          <p:cNvSpPr>
            <a:spLocks noGrp="1"/>
          </p:cNvSpPr>
          <p:nvPr>
            <p:ph idx="1"/>
          </p:nvPr>
        </p:nvSpPr>
        <p:spPr>
          <a:xfrm>
            <a:off x="457200" y="1600200"/>
            <a:ext cx="8435280" cy="4530725"/>
          </a:xfrm>
        </p:spPr>
        <p:txBody>
          <a:bodyPr/>
          <a:lstStyle/>
          <a:p>
            <a:r>
              <a:rPr lang="en-US" dirty="0"/>
              <a:t>The other method is called the Green’s function approach or the </a:t>
            </a:r>
            <a:r>
              <a:rPr lang="en-US" dirty="0" err="1"/>
              <a:t>Korringa</a:t>
            </a:r>
            <a:r>
              <a:rPr lang="en-US" dirty="0"/>
              <a:t>, Kohn, and </a:t>
            </a:r>
            <a:r>
              <a:rPr lang="en-US" dirty="0" err="1"/>
              <a:t>Rostoker</a:t>
            </a:r>
            <a:r>
              <a:rPr lang="en-US" dirty="0"/>
              <a:t> (KKR) method</a:t>
            </a:r>
          </a:p>
        </p:txBody>
      </p:sp>
    </p:spTree>
    <p:extLst>
      <p:ext uri="{BB962C8B-B14F-4D97-AF65-F5344CB8AC3E}">
        <p14:creationId xmlns:p14="http://schemas.microsoft.com/office/powerpoint/2010/main" val="3863125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approach using Muffin tin</a:t>
            </a:r>
          </a:p>
        </p:txBody>
      </p:sp>
      <p:sp>
        <p:nvSpPr>
          <p:cNvPr id="3" name="Content Placeholder 2"/>
          <p:cNvSpPr>
            <a:spLocks noGrp="1"/>
          </p:cNvSpPr>
          <p:nvPr>
            <p:ph idx="1"/>
          </p:nvPr>
        </p:nvSpPr>
        <p:spPr>
          <a:xfrm>
            <a:off x="457200" y="1600200"/>
            <a:ext cx="8435280" cy="4530725"/>
          </a:xfrm>
        </p:spPr>
        <p:txBody>
          <a:bodyPr/>
          <a:lstStyle/>
          <a:p>
            <a:r>
              <a:rPr lang="en-US" dirty="0"/>
              <a:t>The other method is called the Green’s function approach or the </a:t>
            </a:r>
            <a:r>
              <a:rPr lang="en-US" dirty="0" err="1"/>
              <a:t>Korringa</a:t>
            </a:r>
            <a:r>
              <a:rPr lang="en-US" dirty="0"/>
              <a:t>, Kohn, and </a:t>
            </a:r>
            <a:r>
              <a:rPr lang="en-US" dirty="0" err="1"/>
              <a:t>Rostoker</a:t>
            </a:r>
            <a:r>
              <a:rPr lang="en-US" dirty="0"/>
              <a:t> (KKR) method</a:t>
            </a:r>
          </a:p>
          <a:p>
            <a:r>
              <a:rPr lang="en-US" dirty="0"/>
              <a:t>Formulation seems very different, but it has been established that the methods yield the same results using the same potential</a:t>
            </a:r>
          </a:p>
          <a:p>
            <a:endParaRPr lang="en-US" dirty="0"/>
          </a:p>
          <a:p>
            <a:pPr marL="0" indent="0">
              <a:buNone/>
            </a:pPr>
            <a:r>
              <a:rPr lang="en-US" dirty="0"/>
              <a:t>So I won’t talk as much about it</a:t>
            </a:r>
          </a:p>
        </p:txBody>
      </p:sp>
    </p:spTree>
    <p:extLst>
      <p:ext uri="{BB962C8B-B14F-4D97-AF65-F5344CB8AC3E}">
        <p14:creationId xmlns:p14="http://schemas.microsoft.com/office/powerpoint/2010/main" val="56593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approach using Muffin tin</a:t>
            </a:r>
          </a:p>
        </p:txBody>
      </p:sp>
      <p:sp>
        <p:nvSpPr>
          <p:cNvPr id="3" name="Content Placeholder 2"/>
          <p:cNvSpPr>
            <a:spLocks noGrp="1"/>
          </p:cNvSpPr>
          <p:nvPr>
            <p:ph idx="1"/>
          </p:nvPr>
        </p:nvSpPr>
        <p:spPr>
          <a:xfrm>
            <a:off x="457200" y="1600200"/>
            <a:ext cx="8435280" cy="4530725"/>
          </a:xfrm>
        </p:spPr>
        <p:txBody>
          <a:bodyPr/>
          <a:lstStyle/>
          <a:p>
            <a:r>
              <a:rPr lang="en-US" dirty="0"/>
              <a:t>The other method is called the Green’s function approach or the </a:t>
            </a:r>
            <a:r>
              <a:rPr lang="en-US" dirty="0" err="1"/>
              <a:t>Korringa</a:t>
            </a:r>
            <a:r>
              <a:rPr lang="en-US" dirty="0"/>
              <a:t>, Kohn, and </a:t>
            </a:r>
            <a:r>
              <a:rPr lang="en-US" dirty="0" err="1"/>
              <a:t>Rostoker</a:t>
            </a:r>
            <a:r>
              <a:rPr lang="en-US" dirty="0"/>
              <a:t> (KKR) method</a:t>
            </a:r>
          </a:p>
          <a:p>
            <a:r>
              <a:rPr lang="en-US" dirty="0"/>
              <a:t>Formulation seems very different, but it has been established that the methods yield the same results using the same potential</a:t>
            </a:r>
          </a:p>
        </p:txBody>
      </p:sp>
      <p:graphicFrame>
        <p:nvGraphicFramePr>
          <p:cNvPr id="4" name="Object 2"/>
          <p:cNvGraphicFramePr>
            <a:graphicFrameLocks noChangeAspect="1"/>
          </p:cNvGraphicFramePr>
          <p:nvPr>
            <p:extLst>
              <p:ext uri="{D42A27DB-BD31-4B8C-83A1-F6EECF244321}">
                <p14:modId xmlns:p14="http://schemas.microsoft.com/office/powerpoint/2010/main" val="4104742901"/>
              </p:ext>
            </p:extLst>
          </p:nvPr>
        </p:nvGraphicFramePr>
        <p:xfrm>
          <a:off x="715963" y="4318000"/>
          <a:ext cx="7623175" cy="2703513"/>
        </p:xfrm>
        <a:graphic>
          <a:graphicData uri="http://schemas.openxmlformats.org/presentationml/2006/ole">
            <mc:AlternateContent xmlns:mc="http://schemas.openxmlformats.org/markup-compatibility/2006">
              <mc:Choice xmlns:v="urn:schemas-microsoft-com:vml" Requires="v">
                <p:oleObj name="Equation" r:id="rId2" imgW="2222280" imgH="787320" progId="Equation.3">
                  <p:embed/>
                </p:oleObj>
              </mc:Choice>
              <mc:Fallback>
                <p:oleObj name="Equation" r:id="rId2" imgW="2222280" imgH="787320" progId="Equation.3">
                  <p:embed/>
                  <p:pic>
                    <p:nvPicPr>
                      <p:cNvPr id="0" name=""/>
                      <p:cNvPicPr>
                        <a:picLocks noChangeAspect="1" noChangeArrowheads="1"/>
                      </p:cNvPicPr>
                      <p:nvPr/>
                    </p:nvPicPr>
                    <p:blipFill>
                      <a:blip r:embed="rId3"/>
                      <a:srcRect/>
                      <a:stretch>
                        <a:fillRect/>
                      </a:stretch>
                    </p:blipFill>
                    <p:spPr bwMode="auto">
                      <a:xfrm>
                        <a:off x="715963" y="4318000"/>
                        <a:ext cx="7623175" cy="2703513"/>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128871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813"/>
            <a:ext cx="8964488" cy="846931"/>
          </a:xfrm>
        </p:spPr>
        <p:txBody>
          <a:bodyPr/>
          <a:lstStyle/>
          <a:p>
            <a:pPr algn="ctr"/>
            <a:r>
              <a:rPr lang="en-US" sz="4000" dirty="0"/>
              <a:t>Orthogonalized plane wave method (OPW)</a:t>
            </a:r>
          </a:p>
        </p:txBody>
      </p:sp>
      <p:sp>
        <p:nvSpPr>
          <p:cNvPr id="3" name="Content Placeholder 2"/>
          <p:cNvSpPr>
            <a:spLocks noGrp="1"/>
          </p:cNvSpPr>
          <p:nvPr>
            <p:ph idx="1"/>
          </p:nvPr>
        </p:nvSpPr>
        <p:spPr>
          <a:xfrm>
            <a:off x="457200" y="1600200"/>
            <a:ext cx="8686800" cy="4530725"/>
          </a:xfrm>
        </p:spPr>
        <p:txBody>
          <a:bodyPr/>
          <a:lstStyle/>
          <a:p>
            <a:r>
              <a:rPr lang="en-US" dirty="0"/>
              <a:t>Good if don’t want a doctored potential</a:t>
            </a:r>
          </a:p>
          <a:p>
            <a:pPr marL="0" indent="0">
              <a:buNone/>
            </a:pPr>
            <a:endParaRPr lang="en-US" dirty="0"/>
          </a:p>
          <a:p>
            <a:endParaRPr lang="en-US" dirty="0"/>
          </a:p>
        </p:txBody>
      </p:sp>
    </p:spTree>
    <p:extLst>
      <p:ext uri="{BB962C8B-B14F-4D97-AF65-F5344CB8AC3E}">
        <p14:creationId xmlns:p14="http://schemas.microsoft.com/office/powerpoint/2010/main" val="319444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428625"/>
            <a:ext cx="3276600" cy="1600200"/>
          </a:xfrm>
        </p:spPr>
        <p:txBody>
          <a:bodyPr/>
          <a:lstStyle/>
          <a:p>
            <a:r>
              <a:rPr lang="en-US"/>
              <a:t>Band Structure </a:t>
            </a:r>
            <a:br>
              <a:rPr lang="en-US"/>
            </a:br>
            <a:r>
              <a:rPr lang="en-US" sz="3200" i="1"/>
              <a:t>Linear H Chain</a:t>
            </a:r>
          </a:p>
        </p:txBody>
      </p:sp>
      <p:sp>
        <p:nvSpPr>
          <p:cNvPr id="21510" name="Rectangle 6"/>
          <p:cNvSpPr>
            <a:spLocks noChangeArrowheads="1"/>
          </p:cNvSpPr>
          <p:nvPr/>
        </p:nvSpPr>
        <p:spPr bwMode="auto">
          <a:xfrm>
            <a:off x="457200" y="3717032"/>
            <a:ext cx="8686800" cy="1077218"/>
          </a:xfrm>
          <a:prstGeom prst="rect">
            <a:avLst/>
          </a:prstGeom>
          <a:noFill/>
          <a:ln w="9525">
            <a:noFill/>
            <a:miter lim="800000"/>
            <a:headEnd/>
            <a:tailEnd/>
          </a:ln>
          <a:effectLst/>
        </p:spPr>
        <p:txBody>
          <a:bodyPr wrap="square">
            <a:spAutoFit/>
          </a:bodyPr>
          <a:lstStyle/>
          <a:p>
            <a:pPr eaLnBrk="1" hangingPunct="1">
              <a:spcBef>
                <a:spcPct val="20000"/>
              </a:spcBef>
              <a:buFontTx/>
              <a:buChar char="•"/>
              <a:defRPr/>
            </a:pPr>
            <a:r>
              <a:rPr lang="en-US" sz="2000" dirty="0">
                <a:effectLst>
                  <a:outerShdw blurRad="38100" dist="38100" dir="2700000" algn="tl">
                    <a:srgbClr val="C0C0C0"/>
                  </a:outerShdw>
                </a:effectLst>
                <a:latin typeface="Comic Sans MS" pitchFamily="66" charset="0"/>
              </a:rPr>
              <a:t>The Fermi energy separates the filled states (E &lt; E</a:t>
            </a:r>
            <a:r>
              <a:rPr lang="en-US" sz="2000" baseline="-25000" dirty="0">
                <a:effectLst>
                  <a:outerShdw blurRad="38100" dist="38100" dir="2700000" algn="tl">
                    <a:srgbClr val="C0C0C0"/>
                  </a:outerShdw>
                </a:effectLst>
                <a:latin typeface="Comic Sans MS" pitchFamily="66" charset="0"/>
              </a:rPr>
              <a:t>F</a:t>
            </a:r>
            <a:r>
              <a:rPr lang="en-US" sz="2000" dirty="0">
                <a:effectLst>
                  <a:outerShdw blurRad="38100" dist="38100" dir="2700000" algn="tl">
                    <a:srgbClr val="C0C0C0"/>
                  </a:outerShdw>
                </a:effectLst>
                <a:latin typeface="Comic Sans MS" pitchFamily="66" charset="0"/>
              </a:rPr>
              <a:t> at T = 0 K) from the empty states (E &gt; E</a:t>
            </a:r>
            <a:r>
              <a:rPr lang="en-US" sz="2000" baseline="-25000" dirty="0">
                <a:effectLst>
                  <a:outerShdw blurRad="38100" dist="38100" dir="2700000" algn="tl">
                    <a:srgbClr val="C0C0C0"/>
                  </a:outerShdw>
                </a:effectLst>
                <a:latin typeface="Comic Sans MS" pitchFamily="66" charset="0"/>
              </a:rPr>
              <a:t>F</a:t>
            </a:r>
            <a:r>
              <a:rPr lang="en-US" sz="2000" dirty="0">
                <a:effectLst>
                  <a:outerShdw blurRad="38100" dist="38100" dir="2700000" algn="tl">
                    <a:srgbClr val="C0C0C0"/>
                  </a:outerShdw>
                </a:effectLst>
                <a:latin typeface="Comic Sans MS" pitchFamily="66" charset="0"/>
              </a:rPr>
              <a:t> at T = 0 K). </a:t>
            </a:r>
          </a:p>
          <a:p>
            <a:pPr eaLnBrk="1" hangingPunct="1">
              <a:spcBef>
                <a:spcPct val="20000"/>
              </a:spcBef>
              <a:buFontTx/>
              <a:buChar char="•"/>
              <a:defRPr/>
            </a:pPr>
            <a:r>
              <a:rPr lang="en-US" sz="2000" dirty="0">
                <a:effectLst>
                  <a:outerShdw blurRad="38100" dist="38100" dir="2700000" algn="tl">
                    <a:srgbClr val="C0C0C0"/>
                  </a:outerShdw>
                </a:effectLst>
                <a:latin typeface="Comic Sans MS" pitchFamily="66" charset="0"/>
              </a:rPr>
              <a:t> Here splits the band (</a:t>
            </a:r>
            <a:r>
              <a:rPr lang="en-US" sz="2000" u="sng" dirty="0">
                <a:effectLst>
                  <a:outerShdw blurRad="38100" dist="38100" dir="2700000" algn="tl">
                    <a:srgbClr val="C0C0C0"/>
                  </a:outerShdw>
                </a:effectLst>
                <a:latin typeface="Comic Sans MS" pitchFamily="66" charset="0"/>
              </a:rPr>
              <a:t>each band holds 2 electrons per primitive cell</a:t>
            </a:r>
            <a:r>
              <a:rPr lang="en-US" sz="2000" dirty="0">
                <a:effectLst>
                  <a:outerShdw blurRad="38100" dist="38100" dir="2700000" algn="tl">
                    <a:srgbClr val="C0C0C0"/>
                  </a:outerShdw>
                </a:effectLst>
                <a:latin typeface="Comic Sans MS" pitchFamily="66" charset="0"/>
              </a:rPr>
              <a:t>)</a:t>
            </a:r>
            <a:endParaRPr lang="en-US" sz="2000" dirty="0">
              <a:solidFill>
                <a:srgbClr val="0000FF"/>
              </a:solidFill>
              <a:effectLst>
                <a:outerShdw blurRad="38100" dist="38100" dir="2700000" algn="tl">
                  <a:srgbClr val="C0C0C0"/>
                </a:outerShdw>
              </a:effectLst>
              <a:latin typeface="Comic Sans MS" pitchFamily="66" charset="0"/>
            </a:endParaRPr>
          </a:p>
        </p:txBody>
      </p:sp>
      <p:sp>
        <p:nvSpPr>
          <p:cNvPr id="18437" name="AutoShape 16"/>
          <p:cNvSpPr>
            <a:spLocks noChangeArrowheads="1"/>
          </p:cNvSpPr>
          <p:nvPr/>
        </p:nvSpPr>
        <p:spPr bwMode="auto">
          <a:xfrm>
            <a:off x="1371600" y="2381250"/>
            <a:ext cx="1600200" cy="381000"/>
          </a:xfrm>
          <a:prstGeom prst="rightArrow">
            <a:avLst>
              <a:gd name="adj1" fmla="val 50000"/>
              <a:gd name="adj2" fmla="val 105000"/>
            </a:avLst>
          </a:prstGeom>
          <a:solidFill>
            <a:schemeClr val="bg2"/>
          </a:solidFill>
          <a:ln w="2857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 name="Rectangle 2">
            <a:extLst>
              <a:ext uri="{FF2B5EF4-FFF2-40B4-BE49-F238E27FC236}">
                <a16:creationId xmlns:a16="http://schemas.microsoft.com/office/drawing/2014/main" id="{CF1B7B54-09A9-42A5-9C8A-91B4F0B24CCC}"/>
              </a:ext>
            </a:extLst>
          </p:cNvPr>
          <p:cNvSpPr/>
          <p:nvPr/>
        </p:nvSpPr>
        <p:spPr>
          <a:xfrm>
            <a:off x="3600649" y="116632"/>
            <a:ext cx="5495528" cy="338437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36" name="Group 1"/>
          <p:cNvGrpSpPr>
            <a:grpSpLocks/>
          </p:cNvGrpSpPr>
          <p:nvPr/>
        </p:nvGrpSpPr>
        <p:grpSpPr bwMode="auto">
          <a:xfrm>
            <a:off x="3681413" y="314895"/>
            <a:ext cx="5105400" cy="3186113"/>
            <a:chOff x="3657600" y="704850"/>
            <a:chExt cx="5105400" cy="3186113"/>
          </a:xfrm>
        </p:grpSpPr>
        <p:sp>
          <p:nvSpPr>
            <p:cNvPr id="18438" name="Rectangle 7"/>
            <p:cNvSpPr>
              <a:spLocks noChangeArrowheads="1"/>
            </p:cNvSpPr>
            <p:nvPr/>
          </p:nvSpPr>
          <p:spPr bwMode="auto">
            <a:xfrm>
              <a:off x="4267200" y="704850"/>
              <a:ext cx="4267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8439" name="Freeform 9"/>
            <p:cNvSpPr>
              <a:spLocks/>
            </p:cNvSpPr>
            <p:nvPr/>
          </p:nvSpPr>
          <p:spPr bwMode="auto">
            <a:xfrm>
              <a:off x="4267200" y="996950"/>
              <a:ext cx="4267200" cy="2082800"/>
            </a:xfrm>
            <a:custGeom>
              <a:avLst/>
              <a:gdLst>
                <a:gd name="T0" fmla="*/ 0 w 2688"/>
                <a:gd name="T1" fmla="*/ 2147483646 h 1312"/>
                <a:gd name="T2" fmla="*/ 2147483646 w 2688"/>
                <a:gd name="T3" fmla="*/ 2147483646 h 1312"/>
                <a:gd name="T4" fmla="*/ 2147483646 w 2688"/>
                <a:gd name="T5" fmla="*/ 2147483646 h 1312"/>
                <a:gd name="T6" fmla="*/ 2147483646 w 2688"/>
                <a:gd name="T7" fmla="*/ 2147483646 h 1312"/>
                <a:gd name="T8" fmla="*/ 2147483646 w 2688"/>
                <a:gd name="T9" fmla="*/ 2147483646 h 1312"/>
                <a:gd name="T10" fmla="*/ 2147483646 w 2688"/>
                <a:gd name="T11" fmla="*/ 2147483646 h 1312"/>
                <a:gd name="T12" fmla="*/ 2147483646 w 2688"/>
                <a:gd name="T13" fmla="*/ 2147483646 h 1312"/>
                <a:gd name="T14" fmla="*/ 2147483646 w 2688"/>
                <a:gd name="T15" fmla="*/ 2147483646 h 1312"/>
                <a:gd name="T16" fmla="*/ 2147483646 w 2688"/>
                <a:gd name="T17" fmla="*/ 2147483646 h 1312"/>
                <a:gd name="T18" fmla="*/ 2147483646 w 2688"/>
                <a:gd name="T19" fmla="*/ 2147483646 h 1312"/>
                <a:gd name="T20" fmla="*/ 2147483646 w 2688"/>
                <a:gd name="T21" fmla="*/ 2147483646 h 1312"/>
                <a:gd name="T22" fmla="*/ 2147483646 w 2688"/>
                <a:gd name="T23" fmla="*/ 2147483646 h 1312"/>
                <a:gd name="T24" fmla="*/ 2147483646 w 2688"/>
                <a:gd name="T25" fmla="*/ 2147483646 h 13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8"/>
                <a:gd name="T40" fmla="*/ 0 h 1312"/>
                <a:gd name="T41" fmla="*/ 2688 w 2688"/>
                <a:gd name="T42" fmla="*/ 1312 h 13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8" h="1312">
                  <a:moveTo>
                    <a:pt x="0" y="1304"/>
                  </a:moveTo>
                  <a:cubicBezTo>
                    <a:pt x="60" y="1308"/>
                    <a:pt x="120" y="1312"/>
                    <a:pt x="192" y="1304"/>
                  </a:cubicBezTo>
                  <a:cubicBezTo>
                    <a:pt x="264" y="1296"/>
                    <a:pt x="352" y="1288"/>
                    <a:pt x="432" y="1256"/>
                  </a:cubicBezTo>
                  <a:cubicBezTo>
                    <a:pt x="512" y="1224"/>
                    <a:pt x="600" y="1160"/>
                    <a:pt x="672" y="1112"/>
                  </a:cubicBezTo>
                  <a:cubicBezTo>
                    <a:pt x="744" y="1064"/>
                    <a:pt x="800" y="1024"/>
                    <a:pt x="864" y="968"/>
                  </a:cubicBezTo>
                  <a:cubicBezTo>
                    <a:pt x="928" y="912"/>
                    <a:pt x="976" y="848"/>
                    <a:pt x="1056" y="776"/>
                  </a:cubicBezTo>
                  <a:cubicBezTo>
                    <a:pt x="1136" y="704"/>
                    <a:pt x="1264" y="608"/>
                    <a:pt x="1344" y="536"/>
                  </a:cubicBezTo>
                  <a:cubicBezTo>
                    <a:pt x="1424" y="464"/>
                    <a:pt x="1472" y="392"/>
                    <a:pt x="1536" y="344"/>
                  </a:cubicBezTo>
                  <a:cubicBezTo>
                    <a:pt x="1600" y="296"/>
                    <a:pt x="1648" y="288"/>
                    <a:pt x="1728" y="248"/>
                  </a:cubicBezTo>
                  <a:cubicBezTo>
                    <a:pt x="1808" y="208"/>
                    <a:pt x="1928" y="136"/>
                    <a:pt x="2016" y="104"/>
                  </a:cubicBezTo>
                  <a:cubicBezTo>
                    <a:pt x="2104" y="72"/>
                    <a:pt x="2176" y="72"/>
                    <a:pt x="2256" y="56"/>
                  </a:cubicBezTo>
                  <a:cubicBezTo>
                    <a:pt x="2336" y="40"/>
                    <a:pt x="2424" y="16"/>
                    <a:pt x="2496" y="8"/>
                  </a:cubicBezTo>
                  <a:cubicBezTo>
                    <a:pt x="2568" y="0"/>
                    <a:pt x="2656" y="8"/>
                    <a:pt x="26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 name="Line 10"/>
            <p:cNvSpPr>
              <a:spLocks noChangeShapeType="1"/>
            </p:cNvSpPr>
            <p:nvPr/>
          </p:nvSpPr>
          <p:spPr bwMode="auto">
            <a:xfrm>
              <a:off x="4267200" y="2000250"/>
              <a:ext cx="42672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Text Box 11"/>
            <p:cNvSpPr txBox="1">
              <a:spLocks noChangeArrowheads="1"/>
            </p:cNvSpPr>
            <p:nvPr/>
          </p:nvSpPr>
          <p:spPr bwMode="auto">
            <a:xfrm>
              <a:off x="4114800" y="3524250"/>
              <a:ext cx="381000" cy="366713"/>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0</a:t>
              </a:r>
            </a:p>
          </p:txBody>
        </p:sp>
        <p:sp>
          <p:nvSpPr>
            <p:cNvPr id="21516" name="Text Box 12"/>
            <p:cNvSpPr txBox="1">
              <a:spLocks noChangeArrowheads="1"/>
            </p:cNvSpPr>
            <p:nvPr/>
          </p:nvSpPr>
          <p:spPr bwMode="auto">
            <a:xfrm>
              <a:off x="8229600" y="3524250"/>
              <a:ext cx="533400" cy="366713"/>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Symbol" pitchFamily="18" charset="2"/>
                </a:rPr>
                <a:t>p</a:t>
              </a:r>
              <a:r>
                <a:rPr lang="en-US" b="1">
                  <a:effectLst>
                    <a:outerShdw blurRad="38100" dist="38100" dir="2700000" algn="tl">
                      <a:srgbClr val="C0C0C0"/>
                    </a:outerShdw>
                  </a:effectLst>
                  <a:latin typeface="Arial" charset="0"/>
                </a:rPr>
                <a:t>/a</a:t>
              </a:r>
            </a:p>
          </p:txBody>
        </p:sp>
        <p:sp>
          <p:nvSpPr>
            <p:cNvPr id="21517" name="Text Box 13"/>
            <p:cNvSpPr txBox="1">
              <a:spLocks noChangeArrowheads="1"/>
            </p:cNvSpPr>
            <p:nvPr/>
          </p:nvSpPr>
          <p:spPr bwMode="auto">
            <a:xfrm>
              <a:off x="6324600" y="3524250"/>
              <a:ext cx="381000" cy="366713"/>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1518" name="Text Box 14"/>
            <p:cNvSpPr txBox="1">
              <a:spLocks noChangeArrowheads="1"/>
            </p:cNvSpPr>
            <p:nvPr/>
          </p:nvSpPr>
          <p:spPr bwMode="auto">
            <a:xfrm>
              <a:off x="3657600" y="857250"/>
              <a:ext cx="685800" cy="366713"/>
            </a:xfrm>
            <a:prstGeom prst="rect">
              <a:avLst/>
            </a:prstGeom>
            <a:noFill/>
            <a:ln w="9525">
              <a:noFill/>
              <a:miter lim="800000"/>
              <a:headEnd/>
              <a:tailEnd/>
            </a:ln>
            <a:effectLst/>
          </p:spPr>
          <p:txBody>
            <a:bodyPr>
              <a:spAutoFit/>
            </a:bodyPr>
            <a:lstStyle/>
            <a:p>
              <a:pPr algn="r" eaLnBrk="1" hangingPunct="1">
                <a:spcBef>
                  <a:spcPct val="50000"/>
                </a:spcBef>
                <a:defRPr/>
              </a:pPr>
              <a:r>
                <a:rPr lang="en-US" b="1">
                  <a:effectLst>
                    <a:outerShdw blurRad="38100" dist="38100" dir="2700000" algn="tl">
                      <a:srgbClr val="C0C0C0"/>
                    </a:outerShdw>
                  </a:effectLst>
                  <a:latin typeface="Arial" charset="0"/>
                </a:rPr>
                <a:t>E(k)</a:t>
              </a:r>
            </a:p>
          </p:txBody>
        </p:sp>
        <p:sp>
          <p:nvSpPr>
            <p:cNvPr id="21519" name="Text Box 15"/>
            <p:cNvSpPr txBox="1">
              <a:spLocks noChangeArrowheads="1"/>
            </p:cNvSpPr>
            <p:nvPr/>
          </p:nvSpPr>
          <p:spPr bwMode="auto">
            <a:xfrm>
              <a:off x="4229100" y="1611313"/>
              <a:ext cx="533400" cy="366712"/>
            </a:xfrm>
            <a:prstGeom prst="rect">
              <a:avLst/>
            </a:prstGeom>
            <a:noFill/>
            <a:ln w="9525">
              <a:noFill/>
              <a:miter lim="800000"/>
              <a:headEnd/>
              <a:tailEnd/>
            </a:ln>
            <a:effectLst/>
          </p:spPr>
          <p:txBody>
            <a:bodyPr>
              <a:spAutoFit/>
            </a:bodyPr>
            <a:lstStyle/>
            <a:p>
              <a:pPr algn="r" eaLnBrk="1" hangingPunct="1">
                <a:spcBef>
                  <a:spcPct val="50000"/>
                </a:spcBef>
                <a:defRPr/>
              </a:pPr>
              <a:r>
                <a:rPr lang="en-US" b="1" dirty="0">
                  <a:effectLst>
                    <a:outerShdw blurRad="38100" dist="38100" dir="2700000" algn="tl">
                      <a:srgbClr val="C0C0C0"/>
                    </a:outerShdw>
                  </a:effectLst>
                  <a:latin typeface="Arial" charset="0"/>
                </a:rPr>
                <a:t>E</a:t>
              </a:r>
              <a:r>
                <a:rPr lang="en-US" b="1" baseline="-25000" dirty="0">
                  <a:effectLst>
                    <a:outerShdw blurRad="38100" dist="38100" dir="2700000" algn="tl">
                      <a:srgbClr val="C0C0C0"/>
                    </a:outerShdw>
                  </a:effectLst>
                  <a:latin typeface="Arial" charset="0"/>
                </a:rPr>
                <a:t>F</a:t>
              </a:r>
            </a:p>
          </p:txBody>
        </p:sp>
      </p:grpSp>
    </p:spTree>
    <p:extLst>
      <p:ext uri="{BB962C8B-B14F-4D97-AF65-F5344CB8AC3E}">
        <p14:creationId xmlns:p14="http://schemas.microsoft.com/office/powerpoint/2010/main" val="1411080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813"/>
            <a:ext cx="8964488" cy="846931"/>
          </a:xfrm>
        </p:spPr>
        <p:txBody>
          <a:bodyPr/>
          <a:lstStyle/>
          <a:p>
            <a:pPr algn="ctr"/>
            <a:r>
              <a:rPr lang="en-US" sz="4000" dirty="0"/>
              <a:t>Orthogonalized plane wave method (OPW)</a:t>
            </a:r>
          </a:p>
        </p:txBody>
      </p:sp>
      <p:sp>
        <p:nvSpPr>
          <p:cNvPr id="3" name="Content Placeholder 2"/>
          <p:cNvSpPr>
            <a:spLocks noGrp="1"/>
          </p:cNvSpPr>
          <p:nvPr>
            <p:ph idx="1"/>
          </p:nvPr>
        </p:nvSpPr>
        <p:spPr>
          <a:xfrm>
            <a:off x="457200" y="1600200"/>
            <a:ext cx="8686800" cy="4530725"/>
          </a:xfrm>
        </p:spPr>
        <p:txBody>
          <a:bodyPr/>
          <a:lstStyle/>
          <a:p>
            <a:r>
              <a:rPr lang="en-US" dirty="0"/>
              <a:t>Good if don’t want a doctored potential</a:t>
            </a:r>
          </a:p>
          <a:p>
            <a:r>
              <a:rPr lang="en-US" dirty="0"/>
              <a:t>Orthogonalized plane waves defined as:</a:t>
            </a:r>
          </a:p>
          <a:p>
            <a:endParaRPr lang="en-US" dirty="0"/>
          </a:p>
          <a:p>
            <a:endParaRPr lang="en-US" dirty="0"/>
          </a:p>
        </p:txBody>
      </p:sp>
      <p:graphicFrame>
        <p:nvGraphicFramePr>
          <p:cNvPr id="4" name="Object 2"/>
          <p:cNvGraphicFramePr>
            <a:graphicFrameLocks noChangeAspect="1"/>
          </p:cNvGraphicFramePr>
          <p:nvPr/>
        </p:nvGraphicFramePr>
        <p:xfrm>
          <a:off x="2285206" y="2689225"/>
          <a:ext cx="4573587" cy="1176337"/>
        </p:xfrm>
        <a:graphic>
          <a:graphicData uri="http://schemas.openxmlformats.org/presentationml/2006/ole">
            <mc:AlternateContent xmlns:mc="http://schemas.openxmlformats.org/markup-compatibility/2006">
              <mc:Choice xmlns:v="urn:schemas-microsoft-com:vml" Requires="v">
                <p:oleObj name="Equation" r:id="rId3" imgW="1333440" imgH="342720" progId="Equation.3">
                  <p:embed/>
                </p:oleObj>
              </mc:Choice>
              <mc:Fallback>
                <p:oleObj name="Equation" r:id="rId3" imgW="1333440" imgH="342720" progId="Equation.3">
                  <p:embed/>
                  <p:pic>
                    <p:nvPicPr>
                      <p:cNvPr id="4" name="Object 2"/>
                      <p:cNvPicPr>
                        <a:picLocks noChangeAspect="1" noChangeArrowheads="1"/>
                      </p:cNvPicPr>
                      <p:nvPr/>
                    </p:nvPicPr>
                    <p:blipFill>
                      <a:blip r:embed="rId4"/>
                      <a:srcRect/>
                      <a:stretch>
                        <a:fillRect/>
                      </a:stretch>
                    </p:blipFill>
                    <p:spPr bwMode="auto">
                      <a:xfrm>
                        <a:off x="2285206" y="2689225"/>
                        <a:ext cx="4573587" cy="1176337"/>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108768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813"/>
            <a:ext cx="8964488" cy="846931"/>
          </a:xfrm>
        </p:spPr>
        <p:txBody>
          <a:bodyPr/>
          <a:lstStyle/>
          <a:p>
            <a:pPr algn="ctr"/>
            <a:r>
              <a:rPr lang="en-US" sz="4000" dirty="0"/>
              <a:t>Orthogonalized plane wave method (OPW)</a:t>
            </a:r>
          </a:p>
        </p:txBody>
      </p:sp>
      <p:sp>
        <p:nvSpPr>
          <p:cNvPr id="3" name="Content Placeholder 2"/>
          <p:cNvSpPr>
            <a:spLocks noGrp="1"/>
          </p:cNvSpPr>
          <p:nvPr>
            <p:ph idx="1"/>
          </p:nvPr>
        </p:nvSpPr>
        <p:spPr>
          <a:xfrm>
            <a:off x="457200" y="1600200"/>
            <a:ext cx="8686800" cy="4530725"/>
          </a:xfrm>
        </p:spPr>
        <p:txBody>
          <a:bodyPr/>
          <a:lstStyle/>
          <a:p>
            <a:r>
              <a:rPr lang="en-US" dirty="0"/>
              <a:t>Good if don’t want a doctored potential</a:t>
            </a:r>
          </a:p>
          <a:p>
            <a:r>
              <a:rPr lang="en-US" dirty="0"/>
              <a:t>Orthogonalized plane waves defined as:</a:t>
            </a:r>
          </a:p>
          <a:p>
            <a:endParaRPr lang="en-US" dirty="0"/>
          </a:p>
          <a:p>
            <a:endParaRPr lang="en-US" dirty="0"/>
          </a:p>
          <a:p>
            <a:r>
              <a:rPr lang="en-US" dirty="0"/>
              <a:t>Core levels needed (generally tight binding)</a:t>
            </a:r>
          </a:p>
          <a:p>
            <a:pPr marL="0" indent="0">
              <a:buNone/>
            </a:pPr>
            <a:endParaRPr lang="en-US" dirty="0"/>
          </a:p>
        </p:txBody>
      </p:sp>
      <p:graphicFrame>
        <p:nvGraphicFramePr>
          <p:cNvPr id="4" name="Object 2"/>
          <p:cNvGraphicFramePr>
            <a:graphicFrameLocks noChangeAspect="1"/>
          </p:cNvGraphicFramePr>
          <p:nvPr/>
        </p:nvGraphicFramePr>
        <p:xfrm>
          <a:off x="2285206" y="2689225"/>
          <a:ext cx="4573587" cy="1176337"/>
        </p:xfrm>
        <a:graphic>
          <a:graphicData uri="http://schemas.openxmlformats.org/presentationml/2006/ole">
            <mc:AlternateContent xmlns:mc="http://schemas.openxmlformats.org/markup-compatibility/2006">
              <mc:Choice xmlns:v="urn:schemas-microsoft-com:vml" Requires="v">
                <p:oleObj name="Equation" r:id="rId3" imgW="1333440" imgH="342720" progId="Equation.3">
                  <p:embed/>
                </p:oleObj>
              </mc:Choice>
              <mc:Fallback>
                <p:oleObj name="Equation" r:id="rId3" imgW="1333440" imgH="342720" progId="Equation.3">
                  <p:embed/>
                  <p:pic>
                    <p:nvPicPr>
                      <p:cNvPr id="4" name="Object 2"/>
                      <p:cNvPicPr>
                        <a:picLocks noChangeAspect="1" noChangeArrowheads="1"/>
                      </p:cNvPicPr>
                      <p:nvPr/>
                    </p:nvPicPr>
                    <p:blipFill>
                      <a:blip r:embed="rId4"/>
                      <a:srcRect/>
                      <a:stretch>
                        <a:fillRect/>
                      </a:stretch>
                    </p:blipFill>
                    <p:spPr bwMode="auto">
                      <a:xfrm>
                        <a:off x="2285206" y="2689225"/>
                        <a:ext cx="4573587" cy="1176337"/>
                      </a:xfrm>
                      <a:prstGeom prst="rect">
                        <a:avLst/>
                      </a:prstGeom>
                      <a:noFill/>
                      <a:ln w="25400">
                        <a:noFill/>
                        <a:miter lim="800000"/>
                        <a:headEnd/>
                        <a:tailEnd/>
                      </a:ln>
                    </p:spPr>
                  </p:pic>
                </p:oleObj>
              </mc:Fallback>
            </mc:AlternateContent>
          </a:graphicData>
        </a:graphic>
      </p:graphicFrame>
    </p:spTree>
    <p:extLst>
      <p:ext uri="{BB962C8B-B14F-4D97-AF65-F5344CB8AC3E}">
        <p14:creationId xmlns:p14="http://schemas.microsoft.com/office/powerpoint/2010/main" val="16677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813"/>
            <a:ext cx="8964488" cy="846931"/>
          </a:xfrm>
        </p:spPr>
        <p:txBody>
          <a:bodyPr/>
          <a:lstStyle/>
          <a:p>
            <a:pPr algn="ctr"/>
            <a:r>
              <a:rPr lang="en-US" sz="4000" dirty="0"/>
              <a:t>Orthogonalized plane wave method (OPW)</a:t>
            </a:r>
          </a:p>
        </p:txBody>
      </p:sp>
      <p:sp>
        <p:nvSpPr>
          <p:cNvPr id="3" name="Content Placeholder 2"/>
          <p:cNvSpPr>
            <a:spLocks noGrp="1"/>
          </p:cNvSpPr>
          <p:nvPr>
            <p:ph idx="1"/>
          </p:nvPr>
        </p:nvSpPr>
        <p:spPr>
          <a:xfrm>
            <a:off x="457200" y="1600200"/>
            <a:ext cx="8686800" cy="4530725"/>
          </a:xfrm>
        </p:spPr>
        <p:txBody>
          <a:bodyPr/>
          <a:lstStyle/>
          <a:p>
            <a:r>
              <a:rPr lang="en-US" dirty="0"/>
              <a:t>Good if don’t want a doctored potential</a:t>
            </a:r>
          </a:p>
          <a:p>
            <a:r>
              <a:rPr lang="en-US" dirty="0"/>
              <a:t>Orthogonalized plane waves defined as:</a:t>
            </a:r>
          </a:p>
          <a:p>
            <a:endParaRPr lang="en-US" dirty="0"/>
          </a:p>
          <a:p>
            <a:endParaRPr lang="en-US" dirty="0"/>
          </a:p>
          <a:p>
            <a:r>
              <a:rPr lang="en-US" dirty="0"/>
              <a:t>Core levels needed (generally tight binding)</a:t>
            </a:r>
          </a:p>
          <a:p>
            <a:r>
              <a:rPr lang="en-US" dirty="0"/>
              <a:t>Constants </a:t>
            </a:r>
            <a:r>
              <a:rPr lang="en-US" dirty="0" err="1"/>
              <a:t>b</a:t>
            </a:r>
            <a:r>
              <a:rPr lang="en-US" baseline="-25000" dirty="0" err="1"/>
              <a:t>c</a:t>
            </a:r>
            <a:r>
              <a:rPr lang="en-US" dirty="0"/>
              <a:t> determined by </a:t>
            </a:r>
            <a:r>
              <a:rPr lang="en-US" dirty="0" err="1"/>
              <a:t>orthogonality</a:t>
            </a:r>
            <a:endParaRPr lang="en-US" dirty="0"/>
          </a:p>
          <a:p>
            <a:endParaRPr lang="en-US" dirty="0"/>
          </a:p>
        </p:txBody>
      </p:sp>
      <p:graphicFrame>
        <p:nvGraphicFramePr>
          <p:cNvPr id="4" name="Object 2"/>
          <p:cNvGraphicFramePr>
            <a:graphicFrameLocks noChangeAspect="1"/>
          </p:cNvGraphicFramePr>
          <p:nvPr/>
        </p:nvGraphicFramePr>
        <p:xfrm>
          <a:off x="2285206" y="2689225"/>
          <a:ext cx="4573587" cy="1176337"/>
        </p:xfrm>
        <a:graphic>
          <a:graphicData uri="http://schemas.openxmlformats.org/presentationml/2006/ole">
            <mc:AlternateContent xmlns:mc="http://schemas.openxmlformats.org/markup-compatibility/2006">
              <mc:Choice xmlns:v="urn:schemas-microsoft-com:vml" Requires="v">
                <p:oleObj name="Equation" r:id="rId3" imgW="1333440" imgH="342720" progId="Equation.3">
                  <p:embed/>
                </p:oleObj>
              </mc:Choice>
              <mc:Fallback>
                <p:oleObj name="Equation" r:id="rId3" imgW="1333440" imgH="342720" progId="Equation.3">
                  <p:embed/>
                  <p:pic>
                    <p:nvPicPr>
                      <p:cNvPr id="4" name="Object 2"/>
                      <p:cNvPicPr>
                        <a:picLocks noChangeAspect="1" noChangeArrowheads="1"/>
                      </p:cNvPicPr>
                      <p:nvPr/>
                    </p:nvPicPr>
                    <p:blipFill>
                      <a:blip r:embed="rId4"/>
                      <a:srcRect/>
                      <a:stretch>
                        <a:fillRect/>
                      </a:stretch>
                    </p:blipFill>
                    <p:spPr bwMode="auto">
                      <a:xfrm>
                        <a:off x="2285206" y="2689225"/>
                        <a:ext cx="4573587" cy="1176337"/>
                      </a:xfrm>
                      <a:prstGeom prst="rect">
                        <a:avLst/>
                      </a:prstGeom>
                      <a:noFill/>
                      <a:ln w="25400">
                        <a:noFill/>
                        <a:miter lim="800000"/>
                        <a:headEnd/>
                        <a:tailEnd/>
                      </a:ln>
                    </p:spPr>
                  </p:pic>
                </p:oleObj>
              </mc:Fallback>
            </mc:AlternateContent>
          </a:graphicData>
        </a:graphic>
      </p:graphicFrame>
      <p:graphicFrame>
        <p:nvGraphicFramePr>
          <p:cNvPr id="5" name="Object 2"/>
          <p:cNvGraphicFramePr>
            <a:graphicFrameLocks noChangeAspect="1"/>
          </p:cNvGraphicFramePr>
          <p:nvPr/>
        </p:nvGraphicFramePr>
        <p:xfrm>
          <a:off x="2555776" y="4591050"/>
          <a:ext cx="3598863" cy="814387"/>
        </p:xfrm>
        <a:graphic>
          <a:graphicData uri="http://schemas.openxmlformats.org/presentationml/2006/ole">
            <mc:AlternateContent xmlns:mc="http://schemas.openxmlformats.org/markup-compatibility/2006">
              <mc:Choice xmlns:v="urn:schemas-microsoft-com:vml" Requires="v">
                <p:oleObj name="Equation" r:id="rId5" imgW="1244520" imgH="279360" progId="Equation.3">
                  <p:embed/>
                </p:oleObj>
              </mc:Choice>
              <mc:Fallback>
                <p:oleObj name="Equation" r:id="rId5" imgW="1244520" imgH="279360" progId="Equation.3">
                  <p:embed/>
                  <p:pic>
                    <p:nvPicPr>
                      <p:cNvPr id="5" name="Object 2"/>
                      <p:cNvPicPr>
                        <a:picLocks noChangeAspect="1" noChangeArrowheads="1"/>
                      </p:cNvPicPr>
                      <p:nvPr/>
                    </p:nvPicPr>
                    <p:blipFill>
                      <a:blip r:embed="rId6"/>
                      <a:srcRect/>
                      <a:stretch>
                        <a:fillRect/>
                      </a:stretch>
                    </p:blipFill>
                    <p:spPr bwMode="auto">
                      <a:xfrm>
                        <a:off x="2555776" y="4591050"/>
                        <a:ext cx="3598863" cy="8143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0660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813"/>
            <a:ext cx="8964488" cy="846931"/>
          </a:xfrm>
        </p:spPr>
        <p:txBody>
          <a:bodyPr/>
          <a:lstStyle/>
          <a:p>
            <a:pPr algn="ctr"/>
            <a:r>
              <a:rPr lang="en-US" sz="4000" dirty="0"/>
              <a:t>Orthogonalized plane wave method (OPW)</a:t>
            </a:r>
          </a:p>
        </p:txBody>
      </p:sp>
      <p:sp>
        <p:nvSpPr>
          <p:cNvPr id="3" name="Content Placeholder 2"/>
          <p:cNvSpPr>
            <a:spLocks noGrp="1"/>
          </p:cNvSpPr>
          <p:nvPr>
            <p:ph idx="1"/>
          </p:nvPr>
        </p:nvSpPr>
        <p:spPr>
          <a:xfrm>
            <a:off x="457200" y="1600200"/>
            <a:ext cx="8686800" cy="4530725"/>
          </a:xfrm>
        </p:spPr>
        <p:txBody>
          <a:bodyPr/>
          <a:lstStyle/>
          <a:p>
            <a:r>
              <a:rPr lang="en-US" dirty="0"/>
              <a:t>Good if don’t want a doctored potential</a:t>
            </a:r>
          </a:p>
          <a:p>
            <a:r>
              <a:rPr lang="en-US" dirty="0"/>
              <a:t>Orthogonalized plane waves defined as:</a:t>
            </a:r>
          </a:p>
          <a:p>
            <a:endParaRPr lang="en-US" dirty="0"/>
          </a:p>
          <a:p>
            <a:endParaRPr lang="en-US" dirty="0"/>
          </a:p>
          <a:p>
            <a:r>
              <a:rPr lang="en-US" dirty="0"/>
              <a:t>Core levels needed (generally tight binding)</a:t>
            </a:r>
          </a:p>
          <a:p>
            <a:r>
              <a:rPr lang="en-US" dirty="0"/>
              <a:t>Constants </a:t>
            </a:r>
            <a:r>
              <a:rPr lang="en-US" dirty="0" err="1"/>
              <a:t>b</a:t>
            </a:r>
            <a:r>
              <a:rPr lang="en-US" baseline="-25000" dirty="0" err="1"/>
              <a:t>c</a:t>
            </a:r>
            <a:r>
              <a:rPr lang="en-US" dirty="0"/>
              <a:t> determined by </a:t>
            </a:r>
            <a:r>
              <a:rPr lang="en-US" dirty="0" err="1"/>
              <a:t>orthogonality</a:t>
            </a:r>
            <a:endParaRPr lang="en-US" dirty="0"/>
          </a:p>
          <a:p>
            <a:endParaRPr lang="en-US" dirty="0"/>
          </a:p>
          <a:p>
            <a:r>
              <a:rPr lang="en-US" dirty="0"/>
              <a:t>This implies </a:t>
            </a:r>
          </a:p>
        </p:txBody>
      </p:sp>
      <p:graphicFrame>
        <p:nvGraphicFramePr>
          <p:cNvPr id="4" name="Object 2"/>
          <p:cNvGraphicFramePr>
            <a:graphicFrameLocks noChangeAspect="1"/>
          </p:cNvGraphicFramePr>
          <p:nvPr/>
        </p:nvGraphicFramePr>
        <p:xfrm>
          <a:off x="2285206" y="2689225"/>
          <a:ext cx="4573587" cy="1176337"/>
        </p:xfrm>
        <a:graphic>
          <a:graphicData uri="http://schemas.openxmlformats.org/presentationml/2006/ole">
            <mc:AlternateContent xmlns:mc="http://schemas.openxmlformats.org/markup-compatibility/2006">
              <mc:Choice xmlns:v="urn:schemas-microsoft-com:vml" Requires="v">
                <p:oleObj name="Equation" r:id="rId3" imgW="1333440" imgH="342720" progId="Equation.3">
                  <p:embed/>
                </p:oleObj>
              </mc:Choice>
              <mc:Fallback>
                <p:oleObj name="Equation" r:id="rId3" imgW="1333440" imgH="342720" progId="Equation.3">
                  <p:embed/>
                  <p:pic>
                    <p:nvPicPr>
                      <p:cNvPr id="4" name="Object 2"/>
                      <p:cNvPicPr>
                        <a:picLocks noChangeAspect="1" noChangeArrowheads="1"/>
                      </p:cNvPicPr>
                      <p:nvPr/>
                    </p:nvPicPr>
                    <p:blipFill>
                      <a:blip r:embed="rId4"/>
                      <a:srcRect/>
                      <a:stretch>
                        <a:fillRect/>
                      </a:stretch>
                    </p:blipFill>
                    <p:spPr bwMode="auto">
                      <a:xfrm>
                        <a:off x="2285206" y="2689225"/>
                        <a:ext cx="4573587" cy="1176337"/>
                      </a:xfrm>
                      <a:prstGeom prst="rect">
                        <a:avLst/>
                      </a:prstGeom>
                      <a:noFill/>
                      <a:ln w="25400">
                        <a:noFill/>
                        <a:miter lim="800000"/>
                        <a:headEnd/>
                        <a:tailEnd/>
                      </a:ln>
                    </p:spPr>
                  </p:pic>
                </p:oleObj>
              </mc:Fallback>
            </mc:AlternateContent>
          </a:graphicData>
        </a:graphic>
      </p:graphicFrame>
      <p:graphicFrame>
        <p:nvGraphicFramePr>
          <p:cNvPr id="5" name="Object 2"/>
          <p:cNvGraphicFramePr>
            <a:graphicFrameLocks noChangeAspect="1"/>
          </p:cNvGraphicFramePr>
          <p:nvPr/>
        </p:nvGraphicFramePr>
        <p:xfrm>
          <a:off x="2555776" y="4591050"/>
          <a:ext cx="3598863" cy="814387"/>
        </p:xfrm>
        <a:graphic>
          <a:graphicData uri="http://schemas.openxmlformats.org/presentationml/2006/ole">
            <mc:AlternateContent xmlns:mc="http://schemas.openxmlformats.org/markup-compatibility/2006">
              <mc:Choice xmlns:v="urn:schemas-microsoft-com:vml" Requires="v">
                <p:oleObj name="Equation" r:id="rId5" imgW="1244520" imgH="279360" progId="Equation.3">
                  <p:embed/>
                </p:oleObj>
              </mc:Choice>
              <mc:Fallback>
                <p:oleObj name="Equation" r:id="rId5" imgW="1244520" imgH="279360" progId="Equation.3">
                  <p:embed/>
                  <p:pic>
                    <p:nvPicPr>
                      <p:cNvPr id="5" name="Object 2"/>
                      <p:cNvPicPr>
                        <a:picLocks noChangeAspect="1" noChangeArrowheads="1"/>
                      </p:cNvPicPr>
                      <p:nvPr/>
                    </p:nvPicPr>
                    <p:blipFill>
                      <a:blip r:embed="rId6"/>
                      <a:srcRect/>
                      <a:stretch>
                        <a:fillRect/>
                      </a:stretch>
                    </p:blipFill>
                    <p:spPr bwMode="auto">
                      <a:xfrm>
                        <a:off x="2555776" y="4591050"/>
                        <a:ext cx="3598863" cy="814387"/>
                      </a:xfrm>
                      <a:prstGeom prst="rect">
                        <a:avLst/>
                      </a:prstGeom>
                      <a:noFill/>
                      <a:ln>
                        <a:noFill/>
                      </a:ln>
                    </p:spPr>
                  </p:pic>
                </p:oleObj>
              </mc:Fallback>
            </mc:AlternateContent>
          </a:graphicData>
        </a:graphic>
      </p:graphicFrame>
      <p:graphicFrame>
        <p:nvGraphicFramePr>
          <p:cNvPr id="6" name="Object 2"/>
          <p:cNvGraphicFramePr>
            <a:graphicFrameLocks noChangeAspect="1"/>
          </p:cNvGraphicFramePr>
          <p:nvPr/>
        </p:nvGraphicFramePr>
        <p:xfrm>
          <a:off x="5292600" y="5066506"/>
          <a:ext cx="3671888" cy="814387"/>
        </p:xfrm>
        <a:graphic>
          <a:graphicData uri="http://schemas.openxmlformats.org/presentationml/2006/ole">
            <mc:AlternateContent xmlns:mc="http://schemas.openxmlformats.org/markup-compatibility/2006">
              <mc:Choice xmlns:v="urn:schemas-microsoft-com:vml" Requires="v">
                <p:oleObj name="Equation" r:id="rId7" imgW="1269720" imgH="279360" progId="Equation.3">
                  <p:embed/>
                </p:oleObj>
              </mc:Choice>
              <mc:Fallback>
                <p:oleObj name="Equation" r:id="rId7" imgW="1269720" imgH="279360" progId="Equation.3">
                  <p:embed/>
                  <p:pic>
                    <p:nvPicPr>
                      <p:cNvPr id="6" name="Object 2"/>
                      <p:cNvPicPr>
                        <a:picLocks noChangeAspect="1" noChangeArrowheads="1"/>
                      </p:cNvPicPr>
                      <p:nvPr/>
                    </p:nvPicPr>
                    <p:blipFill>
                      <a:blip r:embed="rId8"/>
                      <a:srcRect/>
                      <a:stretch>
                        <a:fillRect/>
                      </a:stretch>
                    </p:blipFill>
                    <p:spPr bwMode="auto">
                      <a:xfrm>
                        <a:off x="5292600" y="5066506"/>
                        <a:ext cx="3671888" cy="8143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441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813"/>
            <a:ext cx="8964488" cy="846931"/>
          </a:xfrm>
        </p:spPr>
        <p:txBody>
          <a:bodyPr/>
          <a:lstStyle/>
          <a:p>
            <a:pPr algn="ctr"/>
            <a:r>
              <a:rPr lang="en-US" sz="4000" dirty="0"/>
              <a:t>Orthogonalized plane wave method (OPW)</a:t>
            </a:r>
          </a:p>
        </p:txBody>
      </p:sp>
      <p:sp>
        <p:nvSpPr>
          <p:cNvPr id="3" name="Content Placeholder 2"/>
          <p:cNvSpPr>
            <a:spLocks noGrp="1"/>
          </p:cNvSpPr>
          <p:nvPr>
            <p:ph idx="1"/>
          </p:nvPr>
        </p:nvSpPr>
        <p:spPr>
          <a:xfrm>
            <a:off x="457200" y="1600200"/>
            <a:ext cx="8686800" cy="4530725"/>
          </a:xfrm>
        </p:spPr>
        <p:txBody>
          <a:bodyPr/>
          <a:lstStyle/>
          <a:p>
            <a:r>
              <a:rPr lang="en-US" dirty="0"/>
              <a:t>Good if don’t want a doctored potential</a:t>
            </a:r>
          </a:p>
          <a:p>
            <a:r>
              <a:rPr lang="en-US" dirty="0"/>
              <a:t>Orthogonalized plane waves defined as:</a:t>
            </a:r>
          </a:p>
          <a:p>
            <a:endParaRPr lang="en-US" dirty="0"/>
          </a:p>
          <a:p>
            <a:endParaRPr lang="en-US" dirty="0"/>
          </a:p>
          <a:p>
            <a:r>
              <a:rPr lang="en-US" dirty="0"/>
              <a:t>Core levels needed (generally tight binding)</a:t>
            </a:r>
          </a:p>
          <a:p>
            <a:r>
              <a:rPr lang="en-US" dirty="0"/>
              <a:t>Constants </a:t>
            </a:r>
            <a:r>
              <a:rPr lang="en-US" dirty="0" err="1"/>
              <a:t>b</a:t>
            </a:r>
            <a:r>
              <a:rPr lang="en-US" baseline="-25000" dirty="0" err="1"/>
              <a:t>c</a:t>
            </a:r>
            <a:r>
              <a:rPr lang="en-US" dirty="0"/>
              <a:t> determined by </a:t>
            </a:r>
            <a:r>
              <a:rPr lang="en-US" dirty="0" err="1"/>
              <a:t>orthogonality</a:t>
            </a:r>
            <a:endParaRPr lang="en-US" dirty="0"/>
          </a:p>
          <a:p>
            <a:endParaRPr lang="en-US" dirty="0"/>
          </a:p>
          <a:p>
            <a:r>
              <a:rPr lang="en-US" dirty="0"/>
              <a:t>This implies </a:t>
            </a:r>
          </a:p>
          <a:p>
            <a:r>
              <a:rPr lang="en-US" dirty="0"/>
              <a:t>Second term small in interstitial region</a:t>
            </a:r>
          </a:p>
        </p:txBody>
      </p:sp>
      <p:graphicFrame>
        <p:nvGraphicFramePr>
          <p:cNvPr id="4" name="Object 2"/>
          <p:cNvGraphicFramePr>
            <a:graphicFrameLocks noChangeAspect="1"/>
          </p:cNvGraphicFramePr>
          <p:nvPr/>
        </p:nvGraphicFramePr>
        <p:xfrm>
          <a:off x="2285206" y="2689225"/>
          <a:ext cx="4573587" cy="1176337"/>
        </p:xfrm>
        <a:graphic>
          <a:graphicData uri="http://schemas.openxmlformats.org/presentationml/2006/ole">
            <mc:AlternateContent xmlns:mc="http://schemas.openxmlformats.org/markup-compatibility/2006">
              <mc:Choice xmlns:v="urn:schemas-microsoft-com:vml" Requires="v">
                <p:oleObj name="Equation" r:id="rId3" imgW="1333440" imgH="342720" progId="Equation.3">
                  <p:embed/>
                </p:oleObj>
              </mc:Choice>
              <mc:Fallback>
                <p:oleObj name="Equation" r:id="rId3" imgW="1333440" imgH="342720" progId="Equation.3">
                  <p:embed/>
                  <p:pic>
                    <p:nvPicPr>
                      <p:cNvPr id="4" name="Object 2"/>
                      <p:cNvPicPr>
                        <a:picLocks noChangeAspect="1" noChangeArrowheads="1"/>
                      </p:cNvPicPr>
                      <p:nvPr/>
                    </p:nvPicPr>
                    <p:blipFill>
                      <a:blip r:embed="rId4"/>
                      <a:srcRect/>
                      <a:stretch>
                        <a:fillRect/>
                      </a:stretch>
                    </p:blipFill>
                    <p:spPr bwMode="auto">
                      <a:xfrm>
                        <a:off x="2285206" y="2689225"/>
                        <a:ext cx="4573587" cy="1176337"/>
                      </a:xfrm>
                      <a:prstGeom prst="rect">
                        <a:avLst/>
                      </a:prstGeom>
                      <a:noFill/>
                      <a:ln w="25400">
                        <a:noFill/>
                        <a:miter lim="800000"/>
                        <a:headEnd/>
                        <a:tailEnd/>
                      </a:ln>
                    </p:spPr>
                  </p:pic>
                </p:oleObj>
              </mc:Fallback>
            </mc:AlternateContent>
          </a:graphicData>
        </a:graphic>
      </p:graphicFrame>
      <p:graphicFrame>
        <p:nvGraphicFramePr>
          <p:cNvPr id="5" name="Object 2"/>
          <p:cNvGraphicFramePr>
            <a:graphicFrameLocks noChangeAspect="1"/>
          </p:cNvGraphicFramePr>
          <p:nvPr/>
        </p:nvGraphicFramePr>
        <p:xfrm>
          <a:off x="2555776" y="4591050"/>
          <a:ext cx="3598863" cy="814387"/>
        </p:xfrm>
        <a:graphic>
          <a:graphicData uri="http://schemas.openxmlformats.org/presentationml/2006/ole">
            <mc:AlternateContent xmlns:mc="http://schemas.openxmlformats.org/markup-compatibility/2006">
              <mc:Choice xmlns:v="urn:schemas-microsoft-com:vml" Requires="v">
                <p:oleObj name="Equation" r:id="rId5" imgW="1244520" imgH="279360" progId="Equation.3">
                  <p:embed/>
                </p:oleObj>
              </mc:Choice>
              <mc:Fallback>
                <p:oleObj name="Equation" r:id="rId5" imgW="1244520" imgH="279360" progId="Equation.3">
                  <p:embed/>
                  <p:pic>
                    <p:nvPicPr>
                      <p:cNvPr id="5" name="Object 2"/>
                      <p:cNvPicPr>
                        <a:picLocks noChangeAspect="1" noChangeArrowheads="1"/>
                      </p:cNvPicPr>
                      <p:nvPr/>
                    </p:nvPicPr>
                    <p:blipFill>
                      <a:blip r:embed="rId6"/>
                      <a:srcRect/>
                      <a:stretch>
                        <a:fillRect/>
                      </a:stretch>
                    </p:blipFill>
                    <p:spPr bwMode="auto">
                      <a:xfrm>
                        <a:off x="2555776" y="4591050"/>
                        <a:ext cx="3598863" cy="814387"/>
                      </a:xfrm>
                      <a:prstGeom prst="rect">
                        <a:avLst/>
                      </a:prstGeom>
                      <a:noFill/>
                      <a:ln>
                        <a:noFill/>
                      </a:ln>
                    </p:spPr>
                  </p:pic>
                </p:oleObj>
              </mc:Fallback>
            </mc:AlternateContent>
          </a:graphicData>
        </a:graphic>
      </p:graphicFrame>
      <p:graphicFrame>
        <p:nvGraphicFramePr>
          <p:cNvPr id="6" name="Object 2"/>
          <p:cNvGraphicFramePr>
            <a:graphicFrameLocks noChangeAspect="1"/>
          </p:cNvGraphicFramePr>
          <p:nvPr/>
        </p:nvGraphicFramePr>
        <p:xfrm>
          <a:off x="5292600" y="5066506"/>
          <a:ext cx="3671888" cy="814387"/>
        </p:xfrm>
        <a:graphic>
          <a:graphicData uri="http://schemas.openxmlformats.org/presentationml/2006/ole">
            <mc:AlternateContent xmlns:mc="http://schemas.openxmlformats.org/markup-compatibility/2006">
              <mc:Choice xmlns:v="urn:schemas-microsoft-com:vml" Requires="v">
                <p:oleObj name="Equation" r:id="rId7" imgW="1269720" imgH="279360" progId="Equation.3">
                  <p:embed/>
                </p:oleObj>
              </mc:Choice>
              <mc:Fallback>
                <p:oleObj name="Equation" r:id="rId7" imgW="1269720" imgH="279360" progId="Equation.3">
                  <p:embed/>
                  <p:pic>
                    <p:nvPicPr>
                      <p:cNvPr id="6" name="Object 2"/>
                      <p:cNvPicPr>
                        <a:picLocks noChangeAspect="1" noChangeArrowheads="1"/>
                      </p:cNvPicPr>
                      <p:nvPr/>
                    </p:nvPicPr>
                    <p:blipFill>
                      <a:blip r:embed="rId8"/>
                      <a:srcRect/>
                      <a:stretch>
                        <a:fillRect/>
                      </a:stretch>
                    </p:blipFill>
                    <p:spPr bwMode="auto">
                      <a:xfrm>
                        <a:off x="5292600" y="5066506"/>
                        <a:ext cx="3671888" cy="8143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6140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813"/>
            <a:ext cx="8964488" cy="846931"/>
          </a:xfrm>
        </p:spPr>
        <p:txBody>
          <a:bodyPr/>
          <a:lstStyle/>
          <a:p>
            <a:pPr algn="ctr"/>
            <a:r>
              <a:rPr lang="en-US" sz="4000" dirty="0"/>
              <a:t>Orthogonalized plane wave method (OPW)</a:t>
            </a:r>
          </a:p>
        </p:txBody>
      </p:sp>
      <p:sp>
        <p:nvSpPr>
          <p:cNvPr id="3" name="Content Placeholder 2"/>
          <p:cNvSpPr>
            <a:spLocks noGrp="1"/>
          </p:cNvSpPr>
          <p:nvPr>
            <p:ph idx="1"/>
          </p:nvPr>
        </p:nvSpPr>
        <p:spPr>
          <a:xfrm>
            <a:off x="457200" y="1600200"/>
            <a:ext cx="8686800" cy="4530725"/>
          </a:xfrm>
        </p:spPr>
        <p:txBody>
          <a:bodyPr/>
          <a:lstStyle/>
          <a:p>
            <a:r>
              <a:rPr lang="en-US" dirty="0"/>
              <a:t>Good if don’t want a doctored potential</a:t>
            </a:r>
          </a:p>
          <a:p>
            <a:r>
              <a:rPr lang="en-US" dirty="0"/>
              <a:t>Orthogonalized plane waves defined as:</a:t>
            </a:r>
          </a:p>
          <a:p>
            <a:endParaRPr lang="en-US" dirty="0"/>
          </a:p>
          <a:p>
            <a:endParaRPr lang="en-US" dirty="0"/>
          </a:p>
          <a:p>
            <a:r>
              <a:rPr lang="en-US" dirty="0"/>
              <a:t>Core levels needed (generally tight binding)</a:t>
            </a:r>
          </a:p>
          <a:p>
            <a:r>
              <a:rPr lang="en-US" dirty="0"/>
              <a:t>Constants </a:t>
            </a:r>
            <a:r>
              <a:rPr lang="en-US" dirty="0" err="1"/>
              <a:t>b</a:t>
            </a:r>
            <a:r>
              <a:rPr lang="en-US" baseline="-25000" dirty="0" err="1"/>
              <a:t>c</a:t>
            </a:r>
            <a:r>
              <a:rPr lang="en-US" dirty="0"/>
              <a:t> determined by </a:t>
            </a:r>
            <a:r>
              <a:rPr lang="en-US" dirty="0" err="1"/>
              <a:t>orthogonality</a:t>
            </a:r>
            <a:endParaRPr lang="en-US" dirty="0"/>
          </a:p>
          <a:p>
            <a:endParaRPr lang="en-US" dirty="0"/>
          </a:p>
          <a:p>
            <a:r>
              <a:rPr lang="en-US" dirty="0"/>
              <a:t>This implies </a:t>
            </a:r>
          </a:p>
          <a:p>
            <a:r>
              <a:rPr lang="en-US" dirty="0"/>
              <a:t>Second term small in interstitial region</a:t>
            </a:r>
          </a:p>
          <a:p>
            <a:r>
              <a:rPr lang="en-US" dirty="0"/>
              <a:t>So close to a plane wave in interstitial region</a:t>
            </a:r>
          </a:p>
        </p:txBody>
      </p:sp>
      <p:graphicFrame>
        <p:nvGraphicFramePr>
          <p:cNvPr id="4" name="Object 2"/>
          <p:cNvGraphicFramePr>
            <a:graphicFrameLocks noChangeAspect="1"/>
          </p:cNvGraphicFramePr>
          <p:nvPr>
            <p:extLst>
              <p:ext uri="{D42A27DB-BD31-4B8C-83A1-F6EECF244321}">
                <p14:modId xmlns:p14="http://schemas.microsoft.com/office/powerpoint/2010/main" val="1438099058"/>
              </p:ext>
            </p:extLst>
          </p:nvPr>
        </p:nvGraphicFramePr>
        <p:xfrm>
          <a:off x="2285206" y="2689225"/>
          <a:ext cx="4573587" cy="1176337"/>
        </p:xfrm>
        <a:graphic>
          <a:graphicData uri="http://schemas.openxmlformats.org/presentationml/2006/ole">
            <mc:AlternateContent xmlns:mc="http://schemas.openxmlformats.org/markup-compatibility/2006">
              <mc:Choice xmlns:v="urn:schemas-microsoft-com:vml" Requires="v">
                <p:oleObj name="Equation" r:id="rId3" imgW="1333440" imgH="342720" progId="Equation.3">
                  <p:embed/>
                </p:oleObj>
              </mc:Choice>
              <mc:Fallback>
                <p:oleObj name="Equation" r:id="rId3" imgW="1333440" imgH="342720" progId="Equation.3">
                  <p:embed/>
                  <p:pic>
                    <p:nvPicPr>
                      <p:cNvPr id="0" name=""/>
                      <p:cNvPicPr>
                        <a:picLocks noChangeAspect="1" noChangeArrowheads="1"/>
                      </p:cNvPicPr>
                      <p:nvPr/>
                    </p:nvPicPr>
                    <p:blipFill>
                      <a:blip r:embed="rId4"/>
                      <a:srcRect/>
                      <a:stretch>
                        <a:fillRect/>
                      </a:stretch>
                    </p:blipFill>
                    <p:spPr bwMode="auto">
                      <a:xfrm>
                        <a:off x="2285206" y="2689225"/>
                        <a:ext cx="4573587" cy="1176337"/>
                      </a:xfrm>
                      <a:prstGeom prst="rect">
                        <a:avLst/>
                      </a:prstGeom>
                      <a:noFill/>
                      <a:ln w="25400">
                        <a:noFill/>
                        <a:miter lim="800000"/>
                        <a:headEnd/>
                        <a:tailEnd/>
                      </a:ln>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626721174"/>
              </p:ext>
            </p:extLst>
          </p:nvPr>
        </p:nvGraphicFramePr>
        <p:xfrm>
          <a:off x="2555776" y="4591050"/>
          <a:ext cx="3598863" cy="814387"/>
        </p:xfrm>
        <a:graphic>
          <a:graphicData uri="http://schemas.openxmlformats.org/presentationml/2006/ole">
            <mc:AlternateContent xmlns:mc="http://schemas.openxmlformats.org/markup-compatibility/2006">
              <mc:Choice xmlns:v="urn:schemas-microsoft-com:vml" Requires="v">
                <p:oleObj name="Equation" r:id="rId5" imgW="1244520" imgH="279360" progId="Equation.3">
                  <p:embed/>
                </p:oleObj>
              </mc:Choice>
              <mc:Fallback>
                <p:oleObj name="Equation" r:id="rId5" imgW="1244520" imgH="279360" progId="Equation.3">
                  <p:embed/>
                  <p:pic>
                    <p:nvPicPr>
                      <p:cNvPr id="0" name=""/>
                      <p:cNvPicPr>
                        <a:picLocks noChangeAspect="1" noChangeArrowheads="1"/>
                      </p:cNvPicPr>
                      <p:nvPr/>
                    </p:nvPicPr>
                    <p:blipFill>
                      <a:blip r:embed="rId6"/>
                      <a:srcRect/>
                      <a:stretch>
                        <a:fillRect/>
                      </a:stretch>
                    </p:blipFill>
                    <p:spPr bwMode="auto">
                      <a:xfrm>
                        <a:off x="2555776" y="4591050"/>
                        <a:ext cx="3598863" cy="814387"/>
                      </a:xfrm>
                      <a:prstGeom prst="rect">
                        <a:avLst/>
                      </a:prstGeom>
                      <a:noFill/>
                      <a:ln>
                        <a:noFill/>
                      </a:ln>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517824821"/>
              </p:ext>
            </p:extLst>
          </p:nvPr>
        </p:nvGraphicFramePr>
        <p:xfrm>
          <a:off x="5292600" y="5066506"/>
          <a:ext cx="3671888" cy="814387"/>
        </p:xfrm>
        <a:graphic>
          <a:graphicData uri="http://schemas.openxmlformats.org/presentationml/2006/ole">
            <mc:AlternateContent xmlns:mc="http://schemas.openxmlformats.org/markup-compatibility/2006">
              <mc:Choice xmlns:v="urn:schemas-microsoft-com:vml" Requires="v">
                <p:oleObj name="Equation" r:id="rId7" imgW="1269720" imgH="279360" progId="Equation.3">
                  <p:embed/>
                </p:oleObj>
              </mc:Choice>
              <mc:Fallback>
                <p:oleObj name="Equation" r:id="rId7" imgW="1269720" imgH="279360" progId="Equation.3">
                  <p:embed/>
                  <p:pic>
                    <p:nvPicPr>
                      <p:cNvPr id="0" name=""/>
                      <p:cNvPicPr>
                        <a:picLocks noChangeAspect="1" noChangeArrowheads="1"/>
                      </p:cNvPicPr>
                      <p:nvPr/>
                    </p:nvPicPr>
                    <p:blipFill>
                      <a:blip r:embed="rId8"/>
                      <a:srcRect/>
                      <a:stretch>
                        <a:fillRect/>
                      </a:stretch>
                    </p:blipFill>
                    <p:spPr bwMode="auto">
                      <a:xfrm>
                        <a:off x="5292600" y="5066506"/>
                        <a:ext cx="3671888" cy="8143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0093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50603"/>
            <a:ext cx="8795320" cy="4530725"/>
          </a:xfrm>
        </p:spPr>
        <p:txBody>
          <a:bodyPr/>
          <a:lstStyle/>
          <a:p>
            <a:r>
              <a:rPr lang="en-US" dirty="0"/>
              <a:t>Began as an extension of OPW</a:t>
            </a:r>
          </a:p>
        </p:txBody>
      </p:sp>
      <p:sp>
        <p:nvSpPr>
          <p:cNvPr id="2" name="Title 1"/>
          <p:cNvSpPr>
            <a:spLocks noGrp="1"/>
          </p:cNvSpPr>
          <p:nvPr>
            <p:ph type="title"/>
          </p:nvPr>
        </p:nvSpPr>
        <p:spPr>
          <a:xfrm>
            <a:off x="1166936" y="-15081"/>
            <a:ext cx="8229600" cy="1139825"/>
          </a:xfrm>
        </p:spPr>
        <p:txBody>
          <a:bodyPr/>
          <a:lstStyle/>
          <a:p>
            <a:pPr algn="ctr"/>
            <a:r>
              <a:rPr lang="en-US" dirty="0" err="1"/>
              <a:t>Pseudopotential</a:t>
            </a:r>
            <a:r>
              <a:rPr lang="en-US" dirty="0"/>
              <a:t> Method</a:t>
            </a:r>
          </a:p>
        </p:txBody>
      </p:sp>
    </p:spTree>
    <p:extLst>
      <p:ext uri="{BB962C8B-B14F-4D97-AF65-F5344CB8AC3E}">
        <p14:creationId xmlns:p14="http://schemas.microsoft.com/office/powerpoint/2010/main" val="39258383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50603"/>
            <a:ext cx="8795320" cy="4530725"/>
          </a:xfrm>
        </p:spPr>
        <p:txBody>
          <a:bodyPr/>
          <a:lstStyle/>
          <a:p>
            <a:r>
              <a:rPr lang="en-US" dirty="0"/>
              <a:t>Began as an extension of OPW</a:t>
            </a:r>
          </a:p>
          <a:p>
            <a:r>
              <a:rPr lang="en-US" dirty="0"/>
              <a:t>If we act H on</a:t>
            </a:r>
          </a:p>
          <a:p>
            <a:endParaRPr lang="en-US" dirty="0"/>
          </a:p>
        </p:txBody>
      </p:sp>
      <p:graphicFrame>
        <p:nvGraphicFramePr>
          <p:cNvPr id="4" name="Object 2"/>
          <p:cNvGraphicFramePr>
            <a:graphicFrameLocks noChangeAspect="1"/>
          </p:cNvGraphicFramePr>
          <p:nvPr/>
        </p:nvGraphicFramePr>
        <p:xfrm>
          <a:off x="3635896" y="2239243"/>
          <a:ext cx="4573587" cy="1176337"/>
        </p:xfrm>
        <a:graphic>
          <a:graphicData uri="http://schemas.openxmlformats.org/presentationml/2006/ole">
            <mc:AlternateContent xmlns:mc="http://schemas.openxmlformats.org/markup-compatibility/2006">
              <mc:Choice xmlns:v="urn:schemas-microsoft-com:vml" Requires="v">
                <p:oleObj name="Equation" r:id="rId2" imgW="1333440" imgH="342720" progId="Equation.3">
                  <p:embed/>
                </p:oleObj>
              </mc:Choice>
              <mc:Fallback>
                <p:oleObj name="Equation" r:id="rId2" imgW="1333440" imgH="342720" progId="Equation.3">
                  <p:embed/>
                  <p:pic>
                    <p:nvPicPr>
                      <p:cNvPr id="4" name="Object 2"/>
                      <p:cNvPicPr>
                        <a:picLocks noChangeAspect="1" noChangeArrowheads="1"/>
                      </p:cNvPicPr>
                      <p:nvPr/>
                    </p:nvPicPr>
                    <p:blipFill>
                      <a:blip r:embed="rId3"/>
                      <a:srcRect/>
                      <a:stretch>
                        <a:fillRect/>
                      </a:stretch>
                    </p:blipFill>
                    <p:spPr bwMode="auto">
                      <a:xfrm>
                        <a:off x="3635896" y="2239243"/>
                        <a:ext cx="4573587" cy="1176337"/>
                      </a:xfrm>
                      <a:prstGeom prst="rect">
                        <a:avLst/>
                      </a:prstGeom>
                      <a:noFill/>
                      <a:ln w="25400">
                        <a:noFill/>
                        <a:miter lim="800000"/>
                        <a:headEnd/>
                        <a:tailEnd/>
                      </a:ln>
                    </p:spPr>
                  </p:pic>
                </p:oleObj>
              </mc:Fallback>
            </mc:AlternateContent>
          </a:graphicData>
        </a:graphic>
      </p:graphicFrame>
      <p:sp>
        <p:nvSpPr>
          <p:cNvPr id="2" name="Title 1"/>
          <p:cNvSpPr>
            <a:spLocks noGrp="1"/>
          </p:cNvSpPr>
          <p:nvPr>
            <p:ph type="title"/>
          </p:nvPr>
        </p:nvSpPr>
        <p:spPr>
          <a:xfrm>
            <a:off x="1166936" y="-15081"/>
            <a:ext cx="8229600" cy="1139825"/>
          </a:xfrm>
        </p:spPr>
        <p:txBody>
          <a:bodyPr/>
          <a:lstStyle/>
          <a:p>
            <a:pPr algn="ctr"/>
            <a:r>
              <a:rPr lang="en-US" dirty="0" err="1"/>
              <a:t>Pseudopotential</a:t>
            </a:r>
            <a:r>
              <a:rPr lang="en-US" dirty="0"/>
              <a:t> Method</a:t>
            </a:r>
          </a:p>
        </p:txBody>
      </p:sp>
    </p:spTree>
    <p:extLst>
      <p:ext uri="{BB962C8B-B14F-4D97-AF65-F5344CB8AC3E}">
        <p14:creationId xmlns:p14="http://schemas.microsoft.com/office/powerpoint/2010/main" val="148962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50603"/>
            <a:ext cx="8795320" cy="4530725"/>
          </a:xfrm>
        </p:spPr>
        <p:txBody>
          <a:bodyPr/>
          <a:lstStyle/>
          <a:p>
            <a:r>
              <a:rPr lang="en-US" dirty="0"/>
              <a:t>Began as an extension of OPW</a:t>
            </a:r>
          </a:p>
          <a:p>
            <a:r>
              <a:rPr lang="en-US" dirty="0"/>
              <a:t>If we act H on</a:t>
            </a:r>
          </a:p>
          <a:p>
            <a:endParaRPr lang="en-US" dirty="0"/>
          </a:p>
          <a:p>
            <a:r>
              <a:rPr lang="en-US" dirty="0"/>
              <a:t>In the outer region, this gives ~ free energy</a:t>
            </a:r>
          </a:p>
        </p:txBody>
      </p:sp>
      <p:graphicFrame>
        <p:nvGraphicFramePr>
          <p:cNvPr id="4" name="Object 2"/>
          <p:cNvGraphicFramePr>
            <a:graphicFrameLocks noChangeAspect="1"/>
          </p:cNvGraphicFramePr>
          <p:nvPr/>
        </p:nvGraphicFramePr>
        <p:xfrm>
          <a:off x="3635896" y="2239243"/>
          <a:ext cx="4573587" cy="1176337"/>
        </p:xfrm>
        <a:graphic>
          <a:graphicData uri="http://schemas.openxmlformats.org/presentationml/2006/ole">
            <mc:AlternateContent xmlns:mc="http://schemas.openxmlformats.org/markup-compatibility/2006">
              <mc:Choice xmlns:v="urn:schemas-microsoft-com:vml" Requires="v">
                <p:oleObj name="Equation" r:id="rId2" imgW="1333440" imgH="342720" progId="Equation.3">
                  <p:embed/>
                </p:oleObj>
              </mc:Choice>
              <mc:Fallback>
                <p:oleObj name="Equation" r:id="rId2" imgW="1333440" imgH="342720" progId="Equation.3">
                  <p:embed/>
                  <p:pic>
                    <p:nvPicPr>
                      <p:cNvPr id="4" name="Object 2"/>
                      <p:cNvPicPr>
                        <a:picLocks noChangeAspect="1" noChangeArrowheads="1"/>
                      </p:cNvPicPr>
                      <p:nvPr/>
                    </p:nvPicPr>
                    <p:blipFill>
                      <a:blip r:embed="rId3"/>
                      <a:srcRect/>
                      <a:stretch>
                        <a:fillRect/>
                      </a:stretch>
                    </p:blipFill>
                    <p:spPr bwMode="auto">
                      <a:xfrm>
                        <a:off x="3635896" y="2239243"/>
                        <a:ext cx="4573587" cy="1176337"/>
                      </a:xfrm>
                      <a:prstGeom prst="rect">
                        <a:avLst/>
                      </a:prstGeom>
                      <a:noFill/>
                      <a:ln w="25400">
                        <a:noFill/>
                        <a:miter lim="800000"/>
                        <a:headEnd/>
                        <a:tailEnd/>
                      </a:ln>
                    </p:spPr>
                  </p:pic>
                </p:oleObj>
              </mc:Fallback>
            </mc:AlternateContent>
          </a:graphicData>
        </a:graphic>
      </p:graphicFrame>
      <p:sp>
        <p:nvSpPr>
          <p:cNvPr id="2" name="Title 1"/>
          <p:cNvSpPr>
            <a:spLocks noGrp="1"/>
          </p:cNvSpPr>
          <p:nvPr>
            <p:ph type="title"/>
          </p:nvPr>
        </p:nvSpPr>
        <p:spPr>
          <a:xfrm>
            <a:off x="1166936" y="-15081"/>
            <a:ext cx="8229600" cy="1139825"/>
          </a:xfrm>
        </p:spPr>
        <p:txBody>
          <a:bodyPr/>
          <a:lstStyle/>
          <a:p>
            <a:pPr algn="ctr"/>
            <a:r>
              <a:rPr lang="en-US" dirty="0" err="1"/>
              <a:t>Pseudopotential</a:t>
            </a:r>
            <a:r>
              <a:rPr lang="en-US" dirty="0"/>
              <a:t> Method</a:t>
            </a:r>
          </a:p>
        </p:txBody>
      </p:sp>
    </p:spTree>
    <p:extLst>
      <p:ext uri="{BB962C8B-B14F-4D97-AF65-F5344CB8AC3E}">
        <p14:creationId xmlns:p14="http://schemas.microsoft.com/office/powerpoint/2010/main" val="12832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50603"/>
            <a:ext cx="8795320" cy="4530725"/>
          </a:xfrm>
        </p:spPr>
        <p:txBody>
          <a:bodyPr/>
          <a:lstStyle/>
          <a:p>
            <a:r>
              <a:rPr lang="en-US" dirty="0"/>
              <a:t>Began as an extension of OPW</a:t>
            </a:r>
          </a:p>
          <a:p>
            <a:r>
              <a:rPr lang="en-US" dirty="0"/>
              <a:t>If we act H on</a:t>
            </a:r>
          </a:p>
          <a:p>
            <a:endParaRPr lang="en-US" dirty="0"/>
          </a:p>
          <a:p>
            <a:r>
              <a:rPr lang="en-US" dirty="0"/>
              <a:t>In the outer region, this gives ~ free energy</a:t>
            </a:r>
          </a:p>
          <a:p>
            <a:r>
              <a:rPr lang="en-US" dirty="0"/>
              <a:t>What goes on in core is largely irrelevant to the energy, so let’s just ignore it</a:t>
            </a:r>
          </a:p>
        </p:txBody>
      </p:sp>
      <p:graphicFrame>
        <p:nvGraphicFramePr>
          <p:cNvPr id="4" name="Object 2"/>
          <p:cNvGraphicFramePr>
            <a:graphicFrameLocks noChangeAspect="1"/>
          </p:cNvGraphicFramePr>
          <p:nvPr/>
        </p:nvGraphicFramePr>
        <p:xfrm>
          <a:off x="3635896" y="2239243"/>
          <a:ext cx="4573587" cy="1176337"/>
        </p:xfrm>
        <a:graphic>
          <a:graphicData uri="http://schemas.openxmlformats.org/presentationml/2006/ole">
            <mc:AlternateContent xmlns:mc="http://schemas.openxmlformats.org/markup-compatibility/2006">
              <mc:Choice xmlns:v="urn:schemas-microsoft-com:vml" Requires="v">
                <p:oleObj name="Equation" r:id="rId2" imgW="1333440" imgH="342720" progId="Equation.3">
                  <p:embed/>
                </p:oleObj>
              </mc:Choice>
              <mc:Fallback>
                <p:oleObj name="Equation" r:id="rId2" imgW="1333440" imgH="342720" progId="Equation.3">
                  <p:embed/>
                  <p:pic>
                    <p:nvPicPr>
                      <p:cNvPr id="4" name="Object 2"/>
                      <p:cNvPicPr>
                        <a:picLocks noChangeAspect="1" noChangeArrowheads="1"/>
                      </p:cNvPicPr>
                      <p:nvPr/>
                    </p:nvPicPr>
                    <p:blipFill>
                      <a:blip r:embed="rId3"/>
                      <a:srcRect/>
                      <a:stretch>
                        <a:fillRect/>
                      </a:stretch>
                    </p:blipFill>
                    <p:spPr bwMode="auto">
                      <a:xfrm>
                        <a:off x="3635896" y="2239243"/>
                        <a:ext cx="4573587" cy="1176337"/>
                      </a:xfrm>
                      <a:prstGeom prst="rect">
                        <a:avLst/>
                      </a:prstGeom>
                      <a:noFill/>
                      <a:ln w="25400">
                        <a:noFill/>
                        <a:miter lim="800000"/>
                        <a:headEnd/>
                        <a:tailEnd/>
                      </a:ln>
                    </p:spPr>
                  </p:pic>
                </p:oleObj>
              </mc:Fallback>
            </mc:AlternateContent>
          </a:graphicData>
        </a:graphic>
      </p:graphicFrame>
      <p:sp>
        <p:nvSpPr>
          <p:cNvPr id="2" name="Title 1"/>
          <p:cNvSpPr>
            <a:spLocks noGrp="1"/>
          </p:cNvSpPr>
          <p:nvPr>
            <p:ph type="title"/>
          </p:nvPr>
        </p:nvSpPr>
        <p:spPr>
          <a:xfrm>
            <a:off x="1166936" y="-15081"/>
            <a:ext cx="8229600" cy="1139825"/>
          </a:xfrm>
        </p:spPr>
        <p:txBody>
          <a:bodyPr/>
          <a:lstStyle/>
          <a:p>
            <a:pPr algn="ctr"/>
            <a:r>
              <a:rPr lang="en-US" dirty="0" err="1"/>
              <a:t>Pseudopotential</a:t>
            </a:r>
            <a:r>
              <a:rPr lang="en-US" dirty="0"/>
              <a:t> Method</a:t>
            </a:r>
          </a:p>
        </p:txBody>
      </p:sp>
    </p:spTree>
    <p:extLst>
      <p:ext uri="{BB962C8B-B14F-4D97-AF65-F5344CB8AC3E}">
        <p14:creationId xmlns:p14="http://schemas.microsoft.com/office/powerpoint/2010/main" val="36123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428625"/>
            <a:ext cx="3276600" cy="1600200"/>
          </a:xfrm>
        </p:spPr>
        <p:txBody>
          <a:bodyPr/>
          <a:lstStyle/>
          <a:p>
            <a:r>
              <a:rPr lang="en-US"/>
              <a:t>Band Structure </a:t>
            </a:r>
            <a:br>
              <a:rPr lang="en-US"/>
            </a:br>
            <a:r>
              <a:rPr lang="en-US" sz="3200" i="1"/>
              <a:t>Linear H Chain</a:t>
            </a:r>
          </a:p>
        </p:txBody>
      </p:sp>
      <p:sp>
        <p:nvSpPr>
          <p:cNvPr id="21510" name="Rectangle 6"/>
          <p:cNvSpPr>
            <a:spLocks noChangeArrowheads="1"/>
          </p:cNvSpPr>
          <p:nvPr/>
        </p:nvSpPr>
        <p:spPr bwMode="auto">
          <a:xfrm>
            <a:off x="457200" y="3717032"/>
            <a:ext cx="8686800" cy="2062103"/>
          </a:xfrm>
          <a:prstGeom prst="rect">
            <a:avLst/>
          </a:prstGeom>
          <a:noFill/>
          <a:ln w="9525">
            <a:noFill/>
            <a:miter lim="800000"/>
            <a:headEnd/>
            <a:tailEnd/>
          </a:ln>
          <a:effectLst/>
        </p:spPr>
        <p:txBody>
          <a:bodyPr wrap="square">
            <a:spAutoFit/>
          </a:bodyPr>
          <a:lstStyle/>
          <a:p>
            <a:pPr eaLnBrk="1" hangingPunct="1">
              <a:spcBef>
                <a:spcPct val="20000"/>
              </a:spcBef>
              <a:buFontTx/>
              <a:buChar char="•"/>
              <a:defRPr/>
            </a:pPr>
            <a:r>
              <a:rPr lang="en-US" sz="2000" dirty="0">
                <a:effectLst>
                  <a:outerShdw blurRad="38100" dist="38100" dir="2700000" algn="tl">
                    <a:srgbClr val="C0C0C0"/>
                  </a:outerShdw>
                </a:effectLst>
                <a:latin typeface="Comic Sans MS" pitchFamily="66" charset="0"/>
              </a:rPr>
              <a:t>The Fermi energy separates the filled states (E &lt; E</a:t>
            </a:r>
            <a:r>
              <a:rPr lang="en-US" sz="2000" baseline="-25000" dirty="0">
                <a:effectLst>
                  <a:outerShdw blurRad="38100" dist="38100" dir="2700000" algn="tl">
                    <a:srgbClr val="C0C0C0"/>
                  </a:outerShdw>
                </a:effectLst>
                <a:latin typeface="Comic Sans MS" pitchFamily="66" charset="0"/>
              </a:rPr>
              <a:t>F</a:t>
            </a:r>
            <a:r>
              <a:rPr lang="en-US" sz="2000" dirty="0">
                <a:effectLst>
                  <a:outerShdw blurRad="38100" dist="38100" dir="2700000" algn="tl">
                    <a:srgbClr val="C0C0C0"/>
                  </a:outerShdw>
                </a:effectLst>
                <a:latin typeface="Comic Sans MS" pitchFamily="66" charset="0"/>
              </a:rPr>
              <a:t> at T = 0 K) from the empty states (E &gt; E</a:t>
            </a:r>
            <a:r>
              <a:rPr lang="en-US" sz="2000" baseline="-25000" dirty="0">
                <a:effectLst>
                  <a:outerShdw blurRad="38100" dist="38100" dir="2700000" algn="tl">
                    <a:srgbClr val="C0C0C0"/>
                  </a:outerShdw>
                </a:effectLst>
                <a:latin typeface="Comic Sans MS" pitchFamily="66" charset="0"/>
              </a:rPr>
              <a:t>F</a:t>
            </a:r>
            <a:r>
              <a:rPr lang="en-US" sz="2000" dirty="0">
                <a:effectLst>
                  <a:outerShdw blurRad="38100" dist="38100" dir="2700000" algn="tl">
                    <a:srgbClr val="C0C0C0"/>
                  </a:outerShdw>
                </a:effectLst>
                <a:latin typeface="Comic Sans MS" pitchFamily="66" charset="0"/>
              </a:rPr>
              <a:t> at T = 0 K). </a:t>
            </a:r>
          </a:p>
          <a:p>
            <a:pPr eaLnBrk="1" hangingPunct="1">
              <a:spcBef>
                <a:spcPct val="20000"/>
              </a:spcBef>
              <a:buFontTx/>
              <a:buChar char="•"/>
              <a:defRPr/>
            </a:pPr>
            <a:r>
              <a:rPr lang="en-US" sz="2000" dirty="0">
                <a:effectLst>
                  <a:outerShdw blurRad="38100" dist="38100" dir="2700000" algn="tl">
                    <a:srgbClr val="C0C0C0"/>
                  </a:outerShdw>
                </a:effectLst>
                <a:latin typeface="Comic Sans MS" pitchFamily="66" charset="0"/>
              </a:rPr>
              <a:t> Here splits the band (</a:t>
            </a:r>
            <a:r>
              <a:rPr lang="en-US" sz="2000" u="sng" dirty="0">
                <a:effectLst>
                  <a:outerShdw blurRad="38100" dist="38100" dir="2700000" algn="tl">
                    <a:srgbClr val="C0C0C0"/>
                  </a:outerShdw>
                </a:effectLst>
                <a:latin typeface="Comic Sans MS" pitchFamily="66" charset="0"/>
              </a:rPr>
              <a:t>each band holds 2 electrons per primitive cell</a:t>
            </a:r>
            <a:r>
              <a:rPr lang="en-US" sz="2000" dirty="0">
                <a:effectLst>
                  <a:outerShdw blurRad="38100" dist="38100" dir="2700000" algn="tl">
                    <a:srgbClr val="C0C0C0"/>
                  </a:outerShdw>
                </a:effectLst>
                <a:latin typeface="Comic Sans MS" pitchFamily="66" charset="0"/>
              </a:rPr>
              <a:t>)</a:t>
            </a:r>
          </a:p>
          <a:p>
            <a:pPr eaLnBrk="1" hangingPunct="1">
              <a:spcBef>
                <a:spcPct val="20000"/>
              </a:spcBef>
              <a:buFontTx/>
              <a:buChar char="•"/>
              <a:defRPr/>
            </a:pPr>
            <a:r>
              <a:rPr lang="en-US" sz="2000" dirty="0">
                <a:solidFill>
                  <a:srgbClr val="0000FF"/>
                </a:solidFill>
                <a:effectLst>
                  <a:outerShdw blurRad="38100" dist="38100" dir="2700000" algn="tl">
                    <a:srgbClr val="C0C0C0"/>
                  </a:outerShdw>
                </a:effectLst>
                <a:latin typeface="Comic Sans MS" pitchFamily="66" charset="0"/>
              </a:rPr>
              <a:t>A 1D chain of H atoms is predicted to be metallic because the Fermi level cuts a band (there is no gap so it takes only an infinitesimal energy to excite an electron into an empty state).</a:t>
            </a:r>
          </a:p>
        </p:txBody>
      </p:sp>
      <p:sp>
        <p:nvSpPr>
          <p:cNvPr id="18437" name="AutoShape 16"/>
          <p:cNvSpPr>
            <a:spLocks noChangeArrowheads="1"/>
          </p:cNvSpPr>
          <p:nvPr/>
        </p:nvSpPr>
        <p:spPr bwMode="auto">
          <a:xfrm>
            <a:off x="1371600" y="2381250"/>
            <a:ext cx="1600200" cy="381000"/>
          </a:xfrm>
          <a:prstGeom prst="rightArrow">
            <a:avLst>
              <a:gd name="adj1" fmla="val 50000"/>
              <a:gd name="adj2" fmla="val 105000"/>
            </a:avLst>
          </a:prstGeom>
          <a:solidFill>
            <a:schemeClr val="bg2"/>
          </a:solidFill>
          <a:ln w="2857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 name="Rectangle 2">
            <a:extLst>
              <a:ext uri="{FF2B5EF4-FFF2-40B4-BE49-F238E27FC236}">
                <a16:creationId xmlns:a16="http://schemas.microsoft.com/office/drawing/2014/main" id="{CF1B7B54-09A9-42A5-9C8A-91B4F0B24CCC}"/>
              </a:ext>
            </a:extLst>
          </p:cNvPr>
          <p:cNvSpPr/>
          <p:nvPr/>
        </p:nvSpPr>
        <p:spPr>
          <a:xfrm>
            <a:off x="3600649" y="116632"/>
            <a:ext cx="5495528" cy="338437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36" name="Group 1"/>
          <p:cNvGrpSpPr>
            <a:grpSpLocks/>
          </p:cNvGrpSpPr>
          <p:nvPr/>
        </p:nvGrpSpPr>
        <p:grpSpPr bwMode="auto">
          <a:xfrm>
            <a:off x="3681413" y="314895"/>
            <a:ext cx="5105400" cy="3186113"/>
            <a:chOff x="3657600" y="704850"/>
            <a:chExt cx="5105400" cy="3186113"/>
          </a:xfrm>
        </p:grpSpPr>
        <p:sp>
          <p:nvSpPr>
            <p:cNvPr id="18438" name="Rectangle 7"/>
            <p:cNvSpPr>
              <a:spLocks noChangeArrowheads="1"/>
            </p:cNvSpPr>
            <p:nvPr/>
          </p:nvSpPr>
          <p:spPr bwMode="auto">
            <a:xfrm>
              <a:off x="4267200" y="704850"/>
              <a:ext cx="4267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8439" name="Freeform 9"/>
            <p:cNvSpPr>
              <a:spLocks/>
            </p:cNvSpPr>
            <p:nvPr/>
          </p:nvSpPr>
          <p:spPr bwMode="auto">
            <a:xfrm>
              <a:off x="4267200" y="996950"/>
              <a:ext cx="4267200" cy="2082800"/>
            </a:xfrm>
            <a:custGeom>
              <a:avLst/>
              <a:gdLst>
                <a:gd name="T0" fmla="*/ 0 w 2688"/>
                <a:gd name="T1" fmla="*/ 2147483646 h 1312"/>
                <a:gd name="T2" fmla="*/ 2147483646 w 2688"/>
                <a:gd name="T3" fmla="*/ 2147483646 h 1312"/>
                <a:gd name="T4" fmla="*/ 2147483646 w 2688"/>
                <a:gd name="T5" fmla="*/ 2147483646 h 1312"/>
                <a:gd name="T6" fmla="*/ 2147483646 w 2688"/>
                <a:gd name="T7" fmla="*/ 2147483646 h 1312"/>
                <a:gd name="T8" fmla="*/ 2147483646 w 2688"/>
                <a:gd name="T9" fmla="*/ 2147483646 h 1312"/>
                <a:gd name="T10" fmla="*/ 2147483646 w 2688"/>
                <a:gd name="T11" fmla="*/ 2147483646 h 1312"/>
                <a:gd name="T12" fmla="*/ 2147483646 w 2688"/>
                <a:gd name="T13" fmla="*/ 2147483646 h 1312"/>
                <a:gd name="T14" fmla="*/ 2147483646 w 2688"/>
                <a:gd name="T15" fmla="*/ 2147483646 h 1312"/>
                <a:gd name="T16" fmla="*/ 2147483646 w 2688"/>
                <a:gd name="T17" fmla="*/ 2147483646 h 1312"/>
                <a:gd name="T18" fmla="*/ 2147483646 w 2688"/>
                <a:gd name="T19" fmla="*/ 2147483646 h 1312"/>
                <a:gd name="T20" fmla="*/ 2147483646 w 2688"/>
                <a:gd name="T21" fmla="*/ 2147483646 h 1312"/>
                <a:gd name="T22" fmla="*/ 2147483646 w 2688"/>
                <a:gd name="T23" fmla="*/ 2147483646 h 1312"/>
                <a:gd name="T24" fmla="*/ 2147483646 w 2688"/>
                <a:gd name="T25" fmla="*/ 2147483646 h 13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8"/>
                <a:gd name="T40" fmla="*/ 0 h 1312"/>
                <a:gd name="T41" fmla="*/ 2688 w 2688"/>
                <a:gd name="T42" fmla="*/ 1312 h 13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8" h="1312">
                  <a:moveTo>
                    <a:pt x="0" y="1304"/>
                  </a:moveTo>
                  <a:cubicBezTo>
                    <a:pt x="60" y="1308"/>
                    <a:pt x="120" y="1312"/>
                    <a:pt x="192" y="1304"/>
                  </a:cubicBezTo>
                  <a:cubicBezTo>
                    <a:pt x="264" y="1296"/>
                    <a:pt x="352" y="1288"/>
                    <a:pt x="432" y="1256"/>
                  </a:cubicBezTo>
                  <a:cubicBezTo>
                    <a:pt x="512" y="1224"/>
                    <a:pt x="600" y="1160"/>
                    <a:pt x="672" y="1112"/>
                  </a:cubicBezTo>
                  <a:cubicBezTo>
                    <a:pt x="744" y="1064"/>
                    <a:pt x="800" y="1024"/>
                    <a:pt x="864" y="968"/>
                  </a:cubicBezTo>
                  <a:cubicBezTo>
                    <a:pt x="928" y="912"/>
                    <a:pt x="976" y="848"/>
                    <a:pt x="1056" y="776"/>
                  </a:cubicBezTo>
                  <a:cubicBezTo>
                    <a:pt x="1136" y="704"/>
                    <a:pt x="1264" y="608"/>
                    <a:pt x="1344" y="536"/>
                  </a:cubicBezTo>
                  <a:cubicBezTo>
                    <a:pt x="1424" y="464"/>
                    <a:pt x="1472" y="392"/>
                    <a:pt x="1536" y="344"/>
                  </a:cubicBezTo>
                  <a:cubicBezTo>
                    <a:pt x="1600" y="296"/>
                    <a:pt x="1648" y="288"/>
                    <a:pt x="1728" y="248"/>
                  </a:cubicBezTo>
                  <a:cubicBezTo>
                    <a:pt x="1808" y="208"/>
                    <a:pt x="1928" y="136"/>
                    <a:pt x="2016" y="104"/>
                  </a:cubicBezTo>
                  <a:cubicBezTo>
                    <a:pt x="2104" y="72"/>
                    <a:pt x="2176" y="72"/>
                    <a:pt x="2256" y="56"/>
                  </a:cubicBezTo>
                  <a:cubicBezTo>
                    <a:pt x="2336" y="40"/>
                    <a:pt x="2424" y="16"/>
                    <a:pt x="2496" y="8"/>
                  </a:cubicBezTo>
                  <a:cubicBezTo>
                    <a:pt x="2568" y="0"/>
                    <a:pt x="2656" y="8"/>
                    <a:pt x="26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 name="Line 10"/>
            <p:cNvSpPr>
              <a:spLocks noChangeShapeType="1"/>
            </p:cNvSpPr>
            <p:nvPr/>
          </p:nvSpPr>
          <p:spPr bwMode="auto">
            <a:xfrm>
              <a:off x="4267200" y="2000250"/>
              <a:ext cx="42672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Text Box 11"/>
            <p:cNvSpPr txBox="1">
              <a:spLocks noChangeArrowheads="1"/>
            </p:cNvSpPr>
            <p:nvPr/>
          </p:nvSpPr>
          <p:spPr bwMode="auto">
            <a:xfrm>
              <a:off x="4114800" y="3524250"/>
              <a:ext cx="381000" cy="366713"/>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0</a:t>
              </a:r>
            </a:p>
          </p:txBody>
        </p:sp>
        <p:sp>
          <p:nvSpPr>
            <p:cNvPr id="21516" name="Text Box 12"/>
            <p:cNvSpPr txBox="1">
              <a:spLocks noChangeArrowheads="1"/>
            </p:cNvSpPr>
            <p:nvPr/>
          </p:nvSpPr>
          <p:spPr bwMode="auto">
            <a:xfrm>
              <a:off x="8229600" y="3524250"/>
              <a:ext cx="533400" cy="366713"/>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Symbol" pitchFamily="18" charset="2"/>
                </a:rPr>
                <a:t>p</a:t>
              </a:r>
              <a:r>
                <a:rPr lang="en-US" b="1">
                  <a:effectLst>
                    <a:outerShdw blurRad="38100" dist="38100" dir="2700000" algn="tl">
                      <a:srgbClr val="C0C0C0"/>
                    </a:outerShdw>
                  </a:effectLst>
                  <a:latin typeface="Arial" charset="0"/>
                </a:rPr>
                <a:t>/a</a:t>
              </a:r>
            </a:p>
          </p:txBody>
        </p:sp>
        <p:sp>
          <p:nvSpPr>
            <p:cNvPr id="21517" name="Text Box 13"/>
            <p:cNvSpPr txBox="1">
              <a:spLocks noChangeArrowheads="1"/>
            </p:cNvSpPr>
            <p:nvPr/>
          </p:nvSpPr>
          <p:spPr bwMode="auto">
            <a:xfrm>
              <a:off x="6324600" y="3524250"/>
              <a:ext cx="381000" cy="366713"/>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1518" name="Text Box 14"/>
            <p:cNvSpPr txBox="1">
              <a:spLocks noChangeArrowheads="1"/>
            </p:cNvSpPr>
            <p:nvPr/>
          </p:nvSpPr>
          <p:spPr bwMode="auto">
            <a:xfrm>
              <a:off x="3657600" y="857250"/>
              <a:ext cx="685800" cy="366713"/>
            </a:xfrm>
            <a:prstGeom prst="rect">
              <a:avLst/>
            </a:prstGeom>
            <a:noFill/>
            <a:ln w="9525">
              <a:noFill/>
              <a:miter lim="800000"/>
              <a:headEnd/>
              <a:tailEnd/>
            </a:ln>
            <a:effectLst/>
          </p:spPr>
          <p:txBody>
            <a:bodyPr>
              <a:spAutoFit/>
            </a:bodyPr>
            <a:lstStyle/>
            <a:p>
              <a:pPr algn="r" eaLnBrk="1" hangingPunct="1">
                <a:spcBef>
                  <a:spcPct val="50000"/>
                </a:spcBef>
                <a:defRPr/>
              </a:pPr>
              <a:r>
                <a:rPr lang="en-US" b="1">
                  <a:effectLst>
                    <a:outerShdw blurRad="38100" dist="38100" dir="2700000" algn="tl">
                      <a:srgbClr val="C0C0C0"/>
                    </a:outerShdw>
                  </a:effectLst>
                  <a:latin typeface="Arial" charset="0"/>
                </a:rPr>
                <a:t>E(k)</a:t>
              </a:r>
            </a:p>
          </p:txBody>
        </p:sp>
        <p:sp>
          <p:nvSpPr>
            <p:cNvPr id="21519" name="Text Box 15"/>
            <p:cNvSpPr txBox="1">
              <a:spLocks noChangeArrowheads="1"/>
            </p:cNvSpPr>
            <p:nvPr/>
          </p:nvSpPr>
          <p:spPr bwMode="auto">
            <a:xfrm>
              <a:off x="4229100" y="1611313"/>
              <a:ext cx="533400" cy="366712"/>
            </a:xfrm>
            <a:prstGeom prst="rect">
              <a:avLst/>
            </a:prstGeom>
            <a:noFill/>
            <a:ln w="9525">
              <a:noFill/>
              <a:miter lim="800000"/>
              <a:headEnd/>
              <a:tailEnd/>
            </a:ln>
            <a:effectLst/>
          </p:spPr>
          <p:txBody>
            <a:bodyPr>
              <a:spAutoFit/>
            </a:bodyPr>
            <a:lstStyle/>
            <a:p>
              <a:pPr algn="r" eaLnBrk="1" hangingPunct="1">
                <a:spcBef>
                  <a:spcPct val="50000"/>
                </a:spcBef>
                <a:defRPr/>
              </a:pPr>
              <a:r>
                <a:rPr lang="en-US" b="1" dirty="0">
                  <a:effectLst>
                    <a:outerShdw blurRad="38100" dist="38100" dir="2700000" algn="tl">
                      <a:srgbClr val="C0C0C0"/>
                    </a:outerShdw>
                  </a:effectLst>
                  <a:latin typeface="Arial" charset="0"/>
                </a:rPr>
                <a:t>E</a:t>
              </a:r>
              <a:r>
                <a:rPr lang="en-US" b="1" baseline="-25000" dirty="0">
                  <a:effectLst>
                    <a:outerShdw blurRad="38100" dist="38100" dir="2700000" algn="tl">
                      <a:srgbClr val="C0C0C0"/>
                    </a:outerShdw>
                  </a:effectLst>
                  <a:latin typeface="Arial" charset="0"/>
                </a:rPr>
                <a:t>F</a:t>
              </a:r>
            </a:p>
          </p:txBody>
        </p:sp>
      </p:grpSp>
    </p:spTree>
    <p:extLst>
      <p:ext uri="{BB962C8B-B14F-4D97-AF65-F5344CB8AC3E}">
        <p14:creationId xmlns:p14="http://schemas.microsoft.com/office/powerpoint/2010/main" val="1471749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50603"/>
            <a:ext cx="8795320" cy="4530725"/>
          </a:xfrm>
        </p:spPr>
        <p:txBody>
          <a:bodyPr/>
          <a:lstStyle/>
          <a:p>
            <a:r>
              <a:rPr lang="en-US" dirty="0"/>
              <a:t>Began as an extension of OPW</a:t>
            </a:r>
          </a:p>
          <a:p>
            <a:r>
              <a:rPr lang="en-US" dirty="0"/>
              <a:t>If we act H on</a:t>
            </a:r>
          </a:p>
          <a:p>
            <a:endParaRPr lang="en-US" dirty="0"/>
          </a:p>
          <a:p>
            <a:r>
              <a:rPr lang="en-US" dirty="0"/>
              <a:t>In the outer region, this gives ~ free energy</a:t>
            </a:r>
          </a:p>
          <a:p>
            <a:r>
              <a:rPr lang="en-US" dirty="0"/>
              <a:t>What goes on in core is largely irrelevant to the energy, so let’s just ignore it</a:t>
            </a:r>
          </a:p>
        </p:txBody>
      </p:sp>
      <p:graphicFrame>
        <p:nvGraphicFramePr>
          <p:cNvPr id="4" name="Object 2"/>
          <p:cNvGraphicFramePr>
            <a:graphicFrameLocks noChangeAspect="1"/>
          </p:cNvGraphicFramePr>
          <p:nvPr>
            <p:extLst>
              <p:ext uri="{D42A27DB-BD31-4B8C-83A1-F6EECF244321}">
                <p14:modId xmlns:p14="http://schemas.microsoft.com/office/powerpoint/2010/main" val="1987497120"/>
              </p:ext>
            </p:extLst>
          </p:nvPr>
        </p:nvGraphicFramePr>
        <p:xfrm>
          <a:off x="3635896" y="2239243"/>
          <a:ext cx="4573587" cy="1176337"/>
        </p:xfrm>
        <a:graphic>
          <a:graphicData uri="http://schemas.openxmlformats.org/presentationml/2006/ole">
            <mc:AlternateContent xmlns:mc="http://schemas.openxmlformats.org/markup-compatibility/2006">
              <mc:Choice xmlns:v="urn:schemas-microsoft-com:vml" Requires="v">
                <p:oleObj name="Equation" r:id="rId2" imgW="1333440" imgH="342720" progId="Equation.3">
                  <p:embed/>
                </p:oleObj>
              </mc:Choice>
              <mc:Fallback>
                <p:oleObj name="Equation" r:id="rId2" imgW="1333440" imgH="342720" progId="Equation.3">
                  <p:embed/>
                  <p:pic>
                    <p:nvPicPr>
                      <p:cNvPr id="0" name=""/>
                      <p:cNvPicPr>
                        <a:picLocks noChangeAspect="1" noChangeArrowheads="1"/>
                      </p:cNvPicPr>
                      <p:nvPr/>
                    </p:nvPicPr>
                    <p:blipFill>
                      <a:blip r:embed="rId3"/>
                      <a:srcRect/>
                      <a:stretch>
                        <a:fillRect/>
                      </a:stretch>
                    </p:blipFill>
                    <p:spPr bwMode="auto">
                      <a:xfrm>
                        <a:off x="3635896" y="2239243"/>
                        <a:ext cx="4573587" cy="1176337"/>
                      </a:xfrm>
                      <a:prstGeom prst="rect">
                        <a:avLst/>
                      </a:prstGeom>
                      <a:noFill/>
                      <a:ln w="25400">
                        <a:noFill/>
                        <a:miter lim="800000"/>
                        <a:headEnd/>
                        <a:tailEnd/>
                      </a:ln>
                    </p:spPr>
                  </p:pic>
                </p:oleObj>
              </mc:Fallback>
            </mc:AlternateContent>
          </a:graphicData>
        </a:graphic>
      </p:graphicFrame>
      <p:sp>
        <p:nvSpPr>
          <p:cNvPr id="5" name="Rectangle 4"/>
          <p:cNvSpPr/>
          <p:nvPr/>
        </p:nvSpPr>
        <p:spPr>
          <a:xfrm>
            <a:off x="1331640" y="5184055"/>
            <a:ext cx="7812360" cy="954107"/>
          </a:xfrm>
          <a:prstGeom prst="rect">
            <a:avLst/>
          </a:prstGeom>
        </p:spPr>
        <p:txBody>
          <a:bodyPr wrap="square">
            <a:spAutoFit/>
          </a:bodyPr>
          <a:lstStyle/>
          <a:p>
            <a:pPr marL="0" indent="0">
              <a:buNone/>
            </a:pPr>
            <a:r>
              <a:rPr lang="en-US" sz="2800" dirty="0"/>
              <a:t>U(</a:t>
            </a:r>
            <a:r>
              <a:rPr lang="en-US" sz="2800" b="1" dirty="0"/>
              <a:t>r</a:t>
            </a:r>
            <a:r>
              <a:rPr lang="en-US" sz="2800" dirty="0"/>
              <a:t>)=0    </a:t>
            </a:r>
            <a:r>
              <a:rPr lang="en-US" sz="2800" dirty="0">
                <a:latin typeface="Times New Roman" panose="02020603050405020304" pitchFamily="18" charset="0"/>
                <a:cs typeface="Times New Roman" panose="02020603050405020304" pitchFamily="18" charset="0"/>
              </a:rPr>
              <a:t>, when </a:t>
            </a:r>
            <a:r>
              <a:rPr lang="en-US" sz="2800" b="1"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Symbol" panose="05050102010706020507" pitchFamily="18" charset="2"/>
              </a:rPr>
              <a:t> R</a:t>
            </a:r>
            <a:r>
              <a:rPr lang="en-US" sz="2800" baseline="-25000" dirty="0">
                <a:latin typeface="Times New Roman" panose="02020603050405020304" pitchFamily="18" charset="0"/>
                <a:cs typeface="Times New Roman" panose="02020603050405020304" pitchFamily="18" charset="0"/>
                <a:sym typeface="Symbol" panose="05050102010706020507" pitchFamily="18" charset="2"/>
              </a:rPr>
              <a:t>e </a:t>
            </a:r>
            <a:r>
              <a:rPr lang="en-US" sz="2800" dirty="0"/>
              <a:t>(the core region)</a:t>
            </a:r>
            <a:endParaRPr lang="en-US" sz="2800" baseline="-250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sz="2800" dirty="0">
                <a:latin typeface="Times New Roman" panose="02020603050405020304" pitchFamily="18" charset="0"/>
                <a:cs typeface="Times New Roman" panose="02020603050405020304" pitchFamily="18" charset="0"/>
                <a:sym typeface="Symbol" panose="05050102010706020507" pitchFamily="18" charset="2"/>
              </a:rPr>
              <a:t> </a:t>
            </a:r>
            <a:r>
              <a:rPr lang="en-US" sz="2800" dirty="0">
                <a:sym typeface="Symbol" panose="05050102010706020507" pitchFamily="18" charset="2"/>
              </a:rPr>
              <a:t>     </a:t>
            </a:r>
            <a:r>
              <a:rPr lang="en-US" sz="2800" dirty="0"/>
              <a:t>=-e</a:t>
            </a:r>
            <a:r>
              <a:rPr lang="en-US" sz="2800" baseline="30000" dirty="0"/>
              <a:t>2</a:t>
            </a:r>
            <a:r>
              <a:rPr lang="en-US" sz="2800" dirty="0"/>
              <a:t>/r</a:t>
            </a:r>
            <a:r>
              <a:rPr lang="en-US"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sym typeface="Symbol" panose="05050102010706020507" pitchFamily="18" charset="2"/>
              </a:rPr>
              <a:t> </a:t>
            </a:r>
            <a:r>
              <a:rPr lang="en-US" sz="2800" dirty="0">
                <a:latin typeface="Times New Roman" panose="02020603050405020304" pitchFamily="18" charset="0"/>
                <a:cs typeface="Times New Roman" panose="02020603050405020304" pitchFamily="18" charset="0"/>
              </a:rPr>
              <a:t>when r </a:t>
            </a:r>
            <a:r>
              <a:rPr lang="en-US" sz="2800" dirty="0">
                <a:latin typeface="Times New Roman" panose="02020603050405020304" pitchFamily="18" charset="0"/>
                <a:cs typeface="Times New Roman" panose="02020603050405020304" pitchFamily="18" charset="0"/>
                <a:sym typeface="Symbol" panose="05050102010706020507" pitchFamily="18" charset="2"/>
              </a:rPr>
              <a:t> R</a:t>
            </a:r>
            <a:r>
              <a:rPr lang="en-US" sz="2800" baseline="-25000" dirty="0">
                <a:latin typeface="Times New Roman" panose="02020603050405020304" pitchFamily="18" charset="0"/>
                <a:cs typeface="Times New Roman" panose="02020603050405020304" pitchFamily="18" charset="0"/>
                <a:sym typeface="Symbol" panose="05050102010706020507" pitchFamily="18" charset="2"/>
              </a:rPr>
              <a:t>e </a:t>
            </a:r>
            <a:r>
              <a:rPr lang="en-US" sz="2800" dirty="0"/>
              <a:t>(interstitial region)</a:t>
            </a:r>
            <a:endParaRPr lang="en-US" sz="2800" baseline="-25000" dirty="0">
              <a:latin typeface="Times New Roman" panose="02020603050405020304" pitchFamily="18" charset="0"/>
              <a:cs typeface="Times New Roman" panose="02020603050405020304" pitchFamily="18" charset="0"/>
              <a:sym typeface="Symbol" panose="05050102010706020507" pitchFamily="18" charset="2"/>
            </a:endParaRPr>
          </a:p>
        </p:txBody>
      </p:sp>
      <p:pic>
        <p:nvPicPr>
          <p:cNvPr id="7" name="Picture 6"/>
          <p:cNvPicPr>
            <a:picLocks noChangeAspect="1"/>
          </p:cNvPicPr>
          <p:nvPr/>
        </p:nvPicPr>
        <p:blipFill>
          <a:blip r:embed="rId4"/>
          <a:stretch>
            <a:fillRect/>
          </a:stretch>
        </p:blipFill>
        <p:spPr>
          <a:xfrm>
            <a:off x="0" y="-49060"/>
            <a:ext cx="5796136" cy="2389279"/>
          </a:xfrm>
          <a:prstGeom prst="rect">
            <a:avLst/>
          </a:prstGeom>
        </p:spPr>
      </p:pic>
      <p:sp>
        <p:nvSpPr>
          <p:cNvPr id="2" name="Title 1"/>
          <p:cNvSpPr>
            <a:spLocks noGrp="1"/>
          </p:cNvSpPr>
          <p:nvPr>
            <p:ph type="title"/>
          </p:nvPr>
        </p:nvSpPr>
        <p:spPr>
          <a:xfrm>
            <a:off x="1166936" y="-15081"/>
            <a:ext cx="8229600" cy="1139825"/>
          </a:xfrm>
        </p:spPr>
        <p:txBody>
          <a:bodyPr/>
          <a:lstStyle/>
          <a:p>
            <a:pPr algn="ctr"/>
            <a:r>
              <a:rPr lang="en-US" dirty="0" err="1"/>
              <a:t>Pseudopotential</a:t>
            </a:r>
            <a:r>
              <a:rPr lang="en-US" dirty="0"/>
              <a:t> Method</a:t>
            </a:r>
          </a:p>
        </p:txBody>
      </p:sp>
    </p:spTree>
    <p:extLst>
      <p:ext uri="{BB962C8B-B14F-4D97-AF65-F5344CB8AC3E}">
        <p14:creationId xmlns:p14="http://schemas.microsoft.com/office/powerpoint/2010/main" val="107983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Pseudopotential</a:t>
            </a:r>
            <a:r>
              <a:rPr lang="en-US" dirty="0"/>
              <a:t> Method</a:t>
            </a:r>
          </a:p>
        </p:txBody>
      </p:sp>
      <p:sp>
        <p:nvSpPr>
          <p:cNvPr id="3" name="Content Placeholder 2"/>
          <p:cNvSpPr>
            <a:spLocks noGrp="1"/>
          </p:cNvSpPr>
          <p:nvPr>
            <p:ph idx="1"/>
          </p:nvPr>
        </p:nvSpPr>
        <p:spPr>
          <a:xfrm>
            <a:off x="457200" y="1600200"/>
            <a:ext cx="8686800" cy="4530725"/>
          </a:xfrm>
        </p:spPr>
        <p:txBody>
          <a:bodyPr/>
          <a:lstStyle/>
          <a:p>
            <a:r>
              <a:rPr lang="en-US" dirty="0"/>
              <a:t>Calculation of band structure depends only on the Fourier components of the pseudopotential at the reciprocal lattice vectors (edges of the BZ).</a:t>
            </a:r>
          </a:p>
        </p:txBody>
      </p:sp>
    </p:spTree>
    <p:extLst>
      <p:ext uri="{BB962C8B-B14F-4D97-AF65-F5344CB8AC3E}">
        <p14:creationId xmlns:p14="http://schemas.microsoft.com/office/powerpoint/2010/main" val="4509503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Pseudopotential</a:t>
            </a:r>
            <a:r>
              <a:rPr lang="en-US" dirty="0"/>
              <a:t> Method</a:t>
            </a:r>
          </a:p>
        </p:txBody>
      </p:sp>
      <p:sp>
        <p:nvSpPr>
          <p:cNvPr id="3" name="Content Placeholder 2"/>
          <p:cNvSpPr>
            <a:spLocks noGrp="1"/>
          </p:cNvSpPr>
          <p:nvPr>
            <p:ph idx="1"/>
          </p:nvPr>
        </p:nvSpPr>
        <p:spPr>
          <a:xfrm>
            <a:off x="457200" y="1600200"/>
            <a:ext cx="8686800" cy="4530725"/>
          </a:xfrm>
        </p:spPr>
        <p:txBody>
          <a:bodyPr/>
          <a:lstStyle/>
          <a:p>
            <a:r>
              <a:rPr lang="en-US" dirty="0"/>
              <a:t>Calculation of band structure depends only on the Fourier components of the </a:t>
            </a:r>
            <a:r>
              <a:rPr lang="en-US" dirty="0" err="1"/>
              <a:t>pseudopotential</a:t>
            </a:r>
            <a:r>
              <a:rPr lang="en-US" dirty="0"/>
              <a:t> at the reciprocal lattice vectors (edges of the BZ).</a:t>
            </a:r>
          </a:p>
          <a:p>
            <a:r>
              <a:rPr lang="en-US" dirty="0"/>
              <a:t>Usually, only a few values of U are needed</a:t>
            </a:r>
          </a:p>
        </p:txBody>
      </p:sp>
    </p:spTree>
    <p:extLst>
      <p:ext uri="{BB962C8B-B14F-4D97-AF65-F5344CB8AC3E}">
        <p14:creationId xmlns:p14="http://schemas.microsoft.com/office/powerpoint/2010/main" val="45615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Pseudopotential</a:t>
            </a:r>
            <a:r>
              <a:rPr lang="en-US" dirty="0"/>
              <a:t> Method</a:t>
            </a:r>
          </a:p>
        </p:txBody>
      </p:sp>
      <p:sp>
        <p:nvSpPr>
          <p:cNvPr id="3" name="Content Placeholder 2"/>
          <p:cNvSpPr>
            <a:spLocks noGrp="1"/>
          </p:cNvSpPr>
          <p:nvPr>
            <p:ph idx="1"/>
          </p:nvPr>
        </p:nvSpPr>
        <p:spPr>
          <a:xfrm>
            <a:off x="457200" y="1600200"/>
            <a:ext cx="8686800" cy="4530725"/>
          </a:xfrm>
        </p:spPr>
        <p:txBody>
          <a:bodyPr/>
          <a:lstStyle/>
          <a:p>
            <a:r>
              <a:rPr lang="en-US" dirty="0"/>
              <a:t>Calculation of band structure depends only on the Fourier components of the </a:t>
            </a:r>
            <a:r>
              <a:rPr lang="en-US" dirty="0" err="1"/>
              <a:t>pseudopotential</a:t>
            </a:r>
            <a:r>
              <a:rPr lang="en-US" dirty="0"/>
              <a:t> at the reciprocal lattice vectors (edges of the BZ).</a:t>
            </a:r>
          </a:p>
          <a:p>
            <a:r>
              <a:rPr lang="en-US" dirty="0"/>
              <a:t>Usually, only a few values of U are needed</a:t>
            </a:r>
          </a:p>
          <a:p>
            <a:r>
              <a:rPr lang="en-US" dirty="0"/>
              <a:t>Constants from models or fits to optical measurements of reflectance and absorption</a:t>
            </a:r>
          </a:p>
        </p:txBody>
      </p:sp>
    </p:spTree>
    <p:extLst>
      <p:ext uri="{BB962C8B-B14F-4D97-AF65-F5344CB8AC3E}">
        <p14:creationId xmlns:p14="http://schemas.microsoft.com/office/powerpoint/2010/main" val="309927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Pseudopotential</a:t>
            </a:r>
            <a:r>
              <a:rPr lang="en-US" dirty="0"/>
              <a:t> Method</a:t>
            </a:r>
          </a:p>
        </p:txBody>
      </p:sp>
      <p:sp>
        <p:nvSpPr>
          <p:cNvPr id="3" name="Content Placeholder 2"/>
          <p:cNvSpPr>
            <a:spLocks noGrp="1"/>
          </p:cNvSpPr>
          <p:nvPr>
            <p:ph idx="1"/>
          </p:nvPr>
        </p:nvSpPr>
        <p:spPr>
          <a:xfrm>
            <a:off x="457200" y="1600200"/>
            <a:ext cx="8686800" cy="4530725"/>
          </a:xfrm>
        </p:spPr>
        <p:txBody>
          <a:bodyPr/>
          <a:lstStyle/>
          <a:p>
            <a:r>
              <a:rPr lang="en-US" dirty="0"/>
              <a:t>Calculation of band structure depends only on the Fourier components of the </a:t>
            </a:r>
            <a:r>
              <a:rPr lang="en-US" dirty="0" err="1"/>
              <a:t>pseudopotential</a:t>
            </a:r>
            <a:r>
              <a:rPr lang="en-US" dirty="0"/>
              <a:t> at the reciprocal lattice vectors (edges of the BZ).</a:t>
            </a:r>
          </a:p>
          <a:p>
            <a:r>
              <a:rPr lang="en-US" dirty="0"/>
              <a:t>Usually, only a few values of U are needed</a:t>
            </a:r>
          </a:p>
          <a:p>
            <a:r>
              <a:rPr lang="en-US" dirty="0"/>
              <a:t>Constants from models or fits to optical measurements of reflectance and absorption</a:t>
            </a:r>
          </a:p>
          <a:p>
            <a:r>
              <a:rPr lang="en-US" dirty="0"/>
              <a:t>Great predictive value for new compounds</a:t>
            </a:r>
          </a:p>
        </p:txBody>
      </p:sp>
    </p:spTree>
    <p:extLst>
      <p:ext uri="{BB962C8B-B14F-4D97-AF65-F5344CB8AC3E}">
        <p14:creationId xmlns:p14="http://schemas.microsoft.com/office/powerpoint/2010/main" val="37124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Pseudopotential</a:t>
            </a:r>
            <a:r>
              <a:rPr lang="en-US" dirty="0"/>
              <a:t> Method</a:t>
            </a:r>
          </a:p>
        </p:txBody>
      </p:sp>
      <p:sp>
        <p:nvSpPr>
          <p:cNvPr id="3" name="Content Placeholder 2"/>
          <p:cNvSpPr>
            <a:spLocks noGrp="1"/>
          </p:cNvSpPr>
          <p:nvPr>
            <p:ph idx="1"/>
          </p:nvPr>
        </p:nvSpPr>
        <p:spPr>
          <a:xfrm>
            <a:off x="457200" y="1600200"/>
            <a:ext cx="8686800" cy="4530725"/>
          </a:xfrm>
        </p:spPr>
        <p:txBody>
          <a:bodyPr/>
          <a:lstStyle/>
          <a:p>
            <a:r>
              <a:rPr lang="en-US" dirty="0"/>
              <a:t>Calculation of band structure depends only on the Fourier components of the </a:t>
            </a:r>
            <a:r>
              <a:rPr lang="en-US" dirty="0" err="1"/>
              <a:t>pseudopotential</a:t>
            </a:r>
            <a:r>
              <a:rPr lang="en-US" dirty="0"/>
              <a:t> at the reciprocal lattice vectors (edges of the BZ).</a:t>
            </a:r>
          </a:p>
          <a:p>
            <a:r>
              <a:rPr lang="en-US" dirty="0"/>
              <a:t>Usually, only a few values of U are needed</a:t>
            </a:r>
          </a:p>
          <a:p>
            <a:r>
              <a:rPr lang="en-US" dirty="0"/>
              <a:t>Constants from models or fits to optical measurements of reflectance and absorption</a:t>
            </a:r>
          </a:p>
          <a:p>
            <a:r>
              <a:rPr lang="en-US" dirty="0"/>
              <a:t>Great predictive value for new compounds</a:t>
            </a:r>
          </a:p>
          <a:p>
            <a:r>
              <a:rPr lang="en-US" dirty="0"/>
              <a:t>Often possible to calculate band structures, cohesive energy, lattice constants and bulk moduli from first principles</a:t>
            </a:r>
          </a:p>
        </p:txBody>
      </p:sp>
    </p:spTree>
    <p:extLst>
      <p:ext uri="{BB962C8B-B14F-4D97-AF65-F5344CB8AC3E}">
        <p14:creationId xmlns:p14="http://schemas.microsoft.com/office/powerpoint/2010/main" val="10555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152400" y="-27384"/>
            <a:ext cx="2514600" cy="4525963"/>
          </a:xfrm>
          <a:prstGeom prst="rect">
            <a:avLst/>
          </a:prstGeom>
          <a:noFill/>
          <a:ln>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algn="ctr">
              <a:lnSpc>
                <a:spcPct val="150000"/>
              </a:lnSpc>
              <a:buFontTx/>
              <a:buNone/>
            </a:pPr>
            <a:r>
              <a:rPr lang="en-US" altLang="zh-CN" sz="2000" kern="0">
                <a:ea typeface="SimSun" panose="02010600030101010101" pitchFamily="2" charset="-122"/>
              </a:rPr>
              <a:t>Nearly free e</a:t>
            </a:r>
            <a:r>
              <a:rPr lang="en-US" altLang="zh-CN" sz="2000" kern="0" baseline="30000">
                <a:ea typeface="SimSun" panose="02010600030101010101" pitchFamily="2" charset="-122"/>
              </a:rPr>
              <a:t>-</a:t>
            </a:r>
            <a:r>
              <a:rPr lang="en-US" altLang="zh-CN" sz="2000" kern="0">
                <a:ea typeface="SimSun" panose="02010600030101010101" pitchFamily="2" charset="-122"/>
              </a:rPr>
              <a:t>’s</a:t>
            </a:r>
          </a:p>
          <a:p>
            <a:pPr>
              <a:lnSpc>
                <a:spcPct val="150000"/>
              </a:lnSpc>
            </a:pPr>
            <a:r>
              <a:rPr lang="en-US" altLang="zh-CN" sz="2000" kern="0">
                <a:ea typeface="SimSun" panose="02010600030101010101" pitchFamily="2" charset="-122"/>
              </a:rPr>
              <a:t>Large overlap </a:t>
            </a:r>
          </a:p>
          <a:p>
            <a:pPr>
              <a:lnSpc>
                <a:spcPct val="150000"/>
              </a:lnSpc>
            </a:pPr>
            <a:r>
              <a:rPr lang="en-US" altLang="zh-CN" sz="2000" kern="0">
                <a:ea typeface="SimSun" panose="02010600030101010101" pitchFamily="2" charset="-122"/>
              </a:rPr>
              <a:t>Wave functions ~ plane waves</a:t>
            </a:r>
          </a:p>
          <a:p>
            <a:pPr>
              <a:lnSpc>
                <a:spcPct val="150000"/>
              </a:lnSpc>
            </a:pPr>
            <a:r>
              <a:rPr lang="en-US" altLang="zh-CN" sz="2000" kern="0">
                <a:ea typeface="SimSun" panose="02010600030101010101" pitchFamily="2" charset="-122"/>
              </a:rPr>
              <a:t>Assume energy is unchanged and solve for 1st order correction</a:t>
            </a:r>
            <a:endParaRPr lang="en-US" altLang="zh-CN" sz="2000" kern="0" dirty="0">
              <a:ea typeface="SimSun" panose="02010600030101010101" pitchFamily="2" charset="-122"/>
            </a:endParaRPr>
          </a:p>
        </p:txBody>
      </p:sp>
      <p:sp>
        <p:nvSpPr>
          <p:cNvPr id="10" name="Rectangle 6"/>
          <p:cNvSpPr txBox="1">
            <a:spLocks noChangeArrowheads="1"/>
          </p:cNvSpPr>
          <p:nvPr/>
        </p:nvSpPr>
        <p:spPr bwMode="auto">
          <a:xfrm>
            <a:off x="2667000" y="-27384"/>
            <a:ext cx="2895600" cy="4525963"/>
          </a:xfrm>
          <a:prstGeom prst="rect">
            <a:avLst/>
          </a:prstGeom>
          <a:noFill/>
          <a:ln>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a:lnSpc>
                <a:spcPct val="150000"/>
              </a:lnSpc>
              <a:buFontTx/>
              <a:buNone/>
            </a:pPr>
            <a:r>
              <a:rPr lang="en-US" altLang="zh-CN" sz="2000" kern="0">
                <a:ea typeface="SimSun" panose="02010600030101010101" pitchFamily="2" charset="-122"/>
              </a:rPr>
              <a:t>Tight-binding/LCMO</a:t>
            </a:r>
          </a:p>
          <a:p>
            <a:pPr>
              <a:lnSpc>
                <a:spcPct val="150000"/>
              </a:lnSpc>
            </a:pPr>
            <a:r>
              <a:rPr lang="en-US" altLang="zh-CN" sz="2000" kern="0">
                <a:ea typeface="SimSun" panose="02010600030101010101" pitchFamily="2" charset="-122"/>
              </a:rPr>
              <a:t>Assume some electrons indep. of each other </a:t>
            </a:r>
          </a:p>
          <a:p>
            <a:pPr>
              <a:lnSpc>
                <a:spcPct val="150000"/>
              </a:lnSpc>
            </a:pPr>
            <a:r>
              <a:rPr lang="en-US" altLang="zh-CN" sz="2000" kern="0">
                <a:ea typeface="SimSun" panose="02010600030101010101" pitchFamily="2" charset="-122"/>
              </a:rPr>
              <a:t>Linear combination of </a:t>
            </a:r>
          </a:p>
          <a:p>
            <a:pPr>
              <a:lnSpc>
                <a:spcPct val="150000"/>
              </a:lnSpc>
            </a:pPr>
            <a:r>
              <a:rPr lang="en-US" altLang="zh-CN" sz="2000" kern="0">
                <a:ea typeface="SimSun" panose="02010600030101010101" pitchFamily="2" charset="-122"/>
              </a:rPr>
              <a:t>Wannier functions = unperturbed atomic orbital </a:t>
            </a:r>
            <a:endParaRPr lang="en-US" altLang="zh-CN" sz="2000" kern="0" dirty="0">
              <a:ea typeface="SimSun" panose="02010600030101010101" pitchFamily="2" charset="-122"/>
            </a:endParaRPr>
          </a:p>
        </p:txBody>
      </p:sp>
    </p:spTree>
    <p:extLst>
      <p:ext uri="{BB962C8B-B14F-4D97-AF65-F5344CB8AC3E}">
        <p14:creationId xmlns:p14="http://schemas.microsoft.com/office/powerpoint/2010/main" val="10033175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152400" y="-27384"/>
            <a:ext cx="2514600" cy="4525963"/>
          </a:xfrm>
          <a:prstGeom prst="rect">
            <a:avLst/>
          </a:prstGeom>
          <a:noFill/>
          <a:ln>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algn="ctr">
              <a:lnSpc>
                <a:spcPct val="150000"/>
              </a:lnSpc>
              <a:buFontTx/>
              <a:buNone/>
            </a:pPr>
            <a:r>
              <a:rPr lang="en-US" altLang="zh-CN" sz="2000" kern="0">
                <a:ea typeface="SimSun" panose="02010600030101010101" pitchFamily="2" charset="-122"/>
              </a:rPr>
              <a:t>Nearly free e</a:t>
            </a:r>
            <a:r>
              <a:rPr lang="en-US" altLang="zh-CN" sz="2000" kern="0" baseline="30000">
                <a:ea typeface="SimSun" panose="02010600030101010101" pitchFamily="2" charset="-122"/>
              </a:rPr>
              <a:t>-</a:t>
            </a:r>
            <a:r>
              <a:rPr lang="en-US" altLang="zh-CN" sz="2000" kern="0">
                <a:ea typeface="SimSun" panose="02010600030101010101" pitchFamily="2" charset="-122"/>
              </a:rPr>
              <a:t>’s</a:t>
            </a:r>
          </a:p>
          <a:p>
            <a:pPr>
              <a:lnSpc>
                <a:spcPct val="150000"/>
              </a:lnSpc>
            </a:pPr>
            <a:r>
              <a:rPr lang="en-US" altLang="zh-CN" sz="2000" kern="0">
                <a:ea typeface="SimSun" panose="02010600030101010101" pitchFamily="2" charset="-122"/>
              </a:rPr>
              <a:t>Large overlap </a:t>
            </a:r>
          </a:p>
          <a:p>
            <a:pPr>
              <a:lnSpc>
                <a:spcPct val="150000"/>
              </a:lnSpc>
            </a:pPr>
            <a:r>
              <a:rPr lang="en-US" altLang="zh-CN" sz="2000" kern="0">
                <a:ea typeface="SimSun" panose="02010600030101010101" pitchFamily="2" charset="-122"/>
              </a:rPr>
              <a:t>Wave functions ~ plane waves</a:t>
            </a:r>
          </a:p>
          <a:p>
            <a:pPr>
              <a:lnSpc>
                <a:spcPct val="150000"/>
              </a:lnSpc>
            </a:pPr>
            <a:r>
              <a:rPr lang="en-US" altLang="zh-CN" sz="2000" kern="0">
                <a:ea typeface="SimSun" panose="02010600030101010101" pitchFamily="2" charset="-122"/>
              </a:rPr>
              <a:t>Assume energy is unchanged and solve for 1st order correction</a:t>
            </a:r>
            <a:endParaRPr lang="en-US" altLang="zh-CN" sz="2000" kern="0" dirty="0">
              <a:ea typeface="SimSun" panose="02010600030101010101" pitchFamily="2" charset="-122"/>
            </a:endParaRPr>
          </a:p>
        </p:txBody>
      </p:sp>
      <p:sp>
        <p:nvSpPr>
          <p:cNvPr id="10" name="Rectangle 6"/>
          <p:cNvSpPr txBox="1">
            <a:spLocks noChangeArrowheads="1"/>
          </p:cNvSpPr>
          <p:nvPr/>
        </p:nvSpPr>
        <p:spPr bwMode="auto">
          <a:xfrm>
            <a:off x="2667000" y="-27384"/>
            <a:ext cx="2895600" cy="4525963"/>
          </a:xfrm>
          <a:prstGeom prst="rect">
            <a:avLst/>
          </a:prstGeom>
          <a:noFill/>
          <a:ln>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a:lnSpc>
                <a:spcPct val="150000"/>
              </a:lnSpc>
              <a:buFontTx/>
              <a:buNone/>
            </a:pPr>
            <a:r>
              <a:rPr lang="en-US" altLang="zh-CN" sz="2000" kern="0">
                <a:ea typeface="SimSun" panose="02010600030101010101" pitchFamily="2" charset="-122"/>
              </a:rPr>
              <a:t>Tight-binding/LCMO</a:t>
            </a:r>
          </a:p>
          <a:p>
            <a:pPr>
              <a:lnSpc>
                <a:spcPct val="150000"/>
              </a:lnSpc>
            </a:pPr>
            <a:r>
              <a:rPr lang="en-US" altLang="zh-CN" sz="2000" kern="0">
                <a:ea typeface="SimSun" panose="02010600030101010101" pitchFamily="2" charset="-122"/>
              </a:rPr>
              <a:t>Assume some electrons indep. of each other </a:t>
            </a:r>
          </a:p>
          <a:p>
            <a:pPr>
              <a:lnSpc>
                <a:spcPct val="150000"/>
              </a:lnSpc>
            </a:pPr>
            <a:r>
              <a:rPr lang="en-US" altLang="zh-CN" sz="2000" kern="0">
                <a:ea typeface="SimSun" panose="02010600030101010101" pitchFamily="2" charset="-122"/>
              </a:rPr>
              <a:t>Linear combination of </a:t>
            </a:r>
          </a:p>
          <a:p>
            <a:pPr>
              <a:lnSpc>
                <a:spcPct val="150000"/>
              </a:lnSpc>
            </a:pPr>
            <a:r>
              <a:rPr lang="en-US" altLang="zh-CN" sz="2000" kern="0">
                <a:ea typeface="SimSun" panose="02010600030101010101" pitchFamily="2" charset="-122"/>
              </a:rPr>
              <a:t>Wannier functions = unperturbed atomic orbital </a:t>
            </a:r>
            <a:endParaRPr lang="en-US" altLang="zh-CN" sz="2000" kern="0" dirty="0">
              <a:ea typeface="SimSun" panose="02010600030101010101" pitchFamily="2" charset="-122"/>
            </a:endParaRPr>
          </a:p>
        </p:txBody>
      </p:sp>
      <p:sp>
        <p:nvSpPr>
          <p:cNvPr id="12" name="Rectangle 6"/>
          <p:cNvSpPr txBox="1">
            <a:spLocks noChangeArrowheads="1"/>
          </p:cNvSpPr>
          <p:nvPr/>
        </p:nvSpPr>
        <p:spPr bwMode="auto">
          <a:xfrm>
            <a:off x="169291" y="4689974"/>
            <a:ext cx="8939213" cy="960438"/>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buFontTx/>
              <a:buNone/>
            </a:pPr>
            <a:r>
              <a:rPr lang="en-US" altLang="zh-CN" sz="2000" dirty="0" err="1">
                <a:ea typeface="SimSun" panose="02010600030101010101" pitchFamily="2" charset="-122"/>
              </a:rPr>
              <a:t>Pseudopotential</a:t>
            </a:r>
            <a:r>
              <a:rPr lang="en-US" altLang="zh-CN" sz="2000" dirty="0">
                <a:ea typeface="SimSun" panose="02010600030101010101" pitchFamily="2" charset="-122"/>
              </a:rPr>
              <a:t> Method includes Coulomb repulsion &amp; Pauli exclusion. No exact way to calculate V(r), guess and iterate. Valence bands-&gt;charge density=</a:t>
            </a:r>
            <a:r>
              <a:rPr lang="az-Cyrl-AZ" altLang="zh-CN" sz="2000" dirty="0">
                <a:ea typeface="SimSun" panose="02010600030101010101" pitchFamily="2" charset="-122"/>
              </a:rPr>
              <a:t>ѱ</a:t>
            </a:r>
            <a:r>
              <a:rPr lang="en-US" altLang="zh-CN" sz="2000" dirty="0">
                <a:ea typeface="SimSun" panose="02010600030101010101" pitchFamily="2" charset="-122"/>
              </a:rPr>
              <a:t>*</a:t>
            </a:r>
            <a:r>
              <a:rPr lang="az-Cyrl-AZ" altLang="zh-CN" sz="2000" dirty="0">
                <a:ea typeface="SimSun" panose="02010600030101010101" pitchFamily="2" charset="-122"/>
              </a:rPr>
              <a:t>ѱ</a:t>
            </a:r>
            <a:r>
              <a:rPr lang="en-US" altLang="zh-CN" sz="2000" dirty="0">
                <a:ea typeface="SimSun" panose="02010600030101010101" pitchFamily="2" charset="-122"/>
              </a:rPr>
              <a:t>-&gt;V’</a:t>
            </a:r>
          </a:p>
        </p:txBody>
      </p:sp>
    </p:spTree>
    <p:extLst>
      <p:ext uri="{BB962C8B-B14F-4D97-AF65-F5344CB8AC3E}">
        <p14:creationId xmlns:p14="http://schemas.microsoft.com/office/powerpoint/2010/main" val="3790052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204788" y="5791200"/>
            <a:ext cx="8763000" cy="960438"/>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buFontTx/>
              <a:buNone/>
            </a:pPr>
            <a:r>
              <a:rPr lang="en-US" altLang="zh-CN" sz="2000" b="1" dirty="0">
                <a:ea typeface="SimSun" panose="02010600030101010101" pitchFamily="2" charset="-122"/>
              </a:rPr>
              <a:t>Density functional theory </a:t>
            </a:r>
            <a:r>
              <a:rPr lang="en-US" altLang="zh-CN" sz="2000" dirty="0">
                <a:ea typeface="SimSun" panose="02010600030101010101" pitchFamily="2" charset="-122"/>
              </a:rPr>
              <a:t>(DFT) takes into account Coulomb, exchange and correlation energies of electrons. Guess and iterate. Gives good </a:t>
            </a:r>
            <a:r>
              <a:rPr lang="en-US" altLang="zh-CN" sz="2000" dirty="0" err="1">
                <a:ea typeface="SimSun" panose="02010600030101010101" pitchFamily="2" charset="-122"/>
              </a:rPr>
              <a:t>bandstructure</a:t>
            </a:r>
            <a:r>
              <a:rPr lang="en-US" altLang="zh-CN" sz="2000" dirty="0">
                <a:ea typeface="SimSun" panose="02010600030101010101" pitchFamily="2" charset="-122"/>
              </a:rPr>
              <a:t>.</a:t>
            </a:r>
          </a:p>
        </p:txBody>
      </p:sp>
      <p:sp>
        <p:nvSpPr>
          <p:cNvPr id="9" name="Rectangle 5"/>
          <p:cNvSpPr txBox="1">
            <a:spLocks noChangeArrowheads="1"/>
          </p:cNvSpPr>
          <p:nvPr/>
        </p:nvSpPr>
        <p:spPr bwMode="auto">
          <a:xfrm>
            <a:off x="152400" y="-27384"/>
            <a:ext cx="2514600" cy="4525963"/>
          </a:xfrm>
          <a:prstGeom prst="rect">
            <a:avLst/>
          </a:prstGeom>
          <a:noFill/>
          <a:ln>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algn="ctr">
              <a:lnSpc>
                <a:spcPct val="150000"/>
              </a:lnSpc>
              <a:buFontTx/>
              <a:buNone/>
            </a:pPr>
            <a:r>
              <a:rPr lang="en-US" altLang="zh-CN" sz="2000" kern="0">
                <a:ea typeface="SimSun" panose="02010600030101010101" pitchFamily="2" charset="-122"/>
              </a:rPr>
              <a:t>Nearly free e</a:t>
            </a:r>
            <a:r>
              <a:rPr lang="en-US" altLang="zh-CN" sz="2000" kern="0" baseline="30000">
                <a:ea typeface="SimSun" panose="02010600030101010101" pitchFamily="2" charset="-122"/>
              </a:rPr>
              <a:t>-</a:t>
            </a:r>
            <a:r>
              <a:rPr lang="en-US" altLang="zh-CN" sz="2000" kern="0">
                <a:ea typeface="SimSun" panose="02010600030101010101" pitchFamily="2" charset="-122"/>
              </a:rPr>
              <a:t>’s</a:t>
            </a:r>
          </a:p>
          <a:p>
            <a:pPr>
              <a:lnSpc>
                <a:spcPct val="150000"/>
              </a:lnSpc>
            </a:pPr>
            <a:r>
              <a:rPr lang="en-US" altLang="zh-CN" sz="2000" kern="0">
                <a:ea typeface="SimSun" panose="02010600030101010101" pitchFamily="2" charset="-122"/>
              </a:rPr>
              <a:t>Large overlap </a:t>
            </a:r>
          </a:p>
          <a:p>
            <a:pPr>
              <a:lnSpc>
                <a:spcPct val="150000"/>
              </a:lnSpc>
            </a:pPr>
            <a:r>
              <a:rPr lang="en-US" altLang="zh-CN" sz="2000" kern="0">
                <a:ea typeface="SimSun" panose="02010600030101010101" pitchFamily="2" charset="-122"/>
              </a:rPr>
              <a:t>Wave functions ~ plane waves</a:t>
            </a:r>
          </a:p>
          <a:p>
            <a:pPr>
              <a:lnSpc>
                <a:spcPct val="150000"/>
              </a:lnSpc>
            </a:pPr>
            <a:r>
              <a:rPr lang="en-US" altLang="zh-CN" sz="2000" kern="0">
                <a:ea typeface="SimSun" panose="02010600030101010101" pitchFamily="2" charset="-122"/>
              </a:rPr>
              <a:t>Assume energy is unchanged and solve for 1st order correction</a:t>
            </a:r>
            <a:endParaRPr lang="en-US" altLang="zh-CN" sz="2000" kern="0" dirty="0">
              <a:ea typeface="SimSun" panose="02010600030101010101" pitchFamily="2" charset="-122"/>
            </a:endParaRPr>
          </a:p>
        </p:txBody>
      </p:sp>
      <p:sp>
        <p:nvSpPr>
          <p:cNvPr id="10" name="Rectangle 6"/>
          <p:cNvSpPr txBox="1">
            <a:spLocks noChangeArrowheads="1"/>
          </p:cNvSpPr>
          <p:nvPr/>
        </p:nvSpPr>
        <p:spPr bwMode="auto">
          <a:xfrm>
            <a:off x="2667000" y="-27384"/>
            <a:ext cx="2895600" cy="4525963"/>
          </a:xfrm>
          <a:prstGeom prst="rect">
            <a:avLst/>
          </a:prstGeom>
          <a:noFill/>
          <a:ln>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a:lnSpc>
                <a:spcPct val="150000"/>
              </a:lnSpc>
              <a:buFontTx/>
              <a:buNone/>
            </a:pPr>
            <a:r>
              <a:rPr lang="en-US" altLang="zh-CN" sz="2000" kern="0">
                <a:ea typeface="SimSun" panose="02010600030101010101" pitchFamily="2" charset="-122"/>
              </a:rPr>
              <a:t>Tight-binding/LCMO</a:t>
            </a:r>
          </a:p>
          <a:p>
            <a:pPr>
              <a:lnSpc>
                <a:spcPct val="150000"/>
              </a:lnSpc>
            </a:pPr>
            <a:r>
              <a:rPr lang="en-US" altLang="zh-CN" sz="2000" kern="0">
                <a:ea typeface="SimSun" panose="02010600030101010101" pitchFamily="2" charset="-122"/>
              </a:rPr>
              <a:t>Assume some electrons indep. of each other </a:t>
            </a:r>
          </a:p>
          <a:p>
            <a:pPr>
              <a:lnSpc>
                <a:spcPct val="150000"/>
              </a:lnSpc>
            </a:pPr>
            <a:r>
              <a:rPr lang="en-US" altLang="zh-CN" sz="2000" kern="0">
                <a:ea typeface="SimSun" panose="02010600030101010101" pitchFamily="2" charset="-122"/>
              </a:rPr>
              <a:t>Linear combination of </a:t>
            </a:r>
          </a:p>
          <a:p>
            <a:pPr>
              <a:lnSpc>
                <a:spcPct val="150000"/>
              </a:lnSpc>
            </a:pPr>
            <a:r>
              <a:rPr lang="en-US" altLang="zh-CN" sz="2000" kern="0">
                <a:ea typeface="SimSun" panose="02010600030101010101" pitchFamily="2" charset="-122"/>
              </a:rPr>
              <a:t>Wannier functions = unperturbed atomic orbital </a:t>
            </a:r>
            <a:endParaRPr lang="en-US" altLang="zh-CN" sz="2000" kern="0" dirty="0">
              <a:ea typeface="SimSun" panose="02010600030101010101" pitchFamily="2" charset="-122"/>
            </a:endParaRPr>
          </a:p>
        </p:txBody>
      </p:sp>
      <p:sp>
        <p:nvSpPr>
          <p:cNvPr id="12" name="Rectangle 6"/>
          <p:cNvSpPr txBox="1">
            <a:spLocks noChangeArrowheads="1"/>
          </p:cNvSpPr>
          <p:nvPr/>
        </p:nvSpPr>
        <p:spPr bwMode="auto">
          <a:xfrm>
            <a:off x="169291" y="4689974"/>
            <a:ext cx="8939213" cy="960438"/>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buFontTx/>
              <a:buNone/>
            </a:pPr>
            <a:r>
              <a:rPr lang="en-US" altLang="zh-CN" sz="2000" dirty="0" err="1">
                <a:ea typeface="SimSun" panose="02010600030101010101" pitchFamily="2" charset="-122"/>
              </a:rPr>
              <a:t>Pseudopotential</a:t>
            </a:r>
            <a:r>
              <a:rPr lang="en-US" altLang="zh-CN" sz="2000" dirty="0">
                <a:ea typeface="SimSun" panose="02010600030101010101" pitchFamily="2" charset="-122"/>
              </a:rPr>
              <a:t> Method includes Coulomb repulsion &amp; Pauli exclusion. No exact way to calculate V(r), guess and iterate. Valence bands-&gt;charge density=</a:t>
            </a:r>
            <a:r>
              <a:rPr lang="az-Cyrl-AZ" altLang="zh-CN" sz="2000" dirty="0">
                <a:ea typeface="SimSun" panose="02010600030101010101" pitchFamily="2" charset="-122"/>
              </a:rPr>
              <a:t>ѱ</a:t>
            </a:r>
            <a:r>
              <a:rPr lang="en-US" altLang="zh-CN" sz="2000" dirty="0">
                <a:ea typeface="SimSun" panose="02010600030101010101" pitchFamily="2" charset="-122"/>
              </a:rPr>
              <a:t>*</a:t>
            </a:r>
            <a:r>
              <a:rPr lang="az-Cyrl-AZ" altLang="zh-CN" sz="2000" dirty="0">
                <a:ea typeface="SimSun" panose="02010600030101010101" pitchFamily="2" charset="-122"/>
              </a:rPr>
              <a:t>ѱ</a:t>
            </a:r>
            <a:r>
              <a:rPr lang="en-US" altLang="zh-CN" sz="2000" dirty="0">
                <a:ea typeface="SimSun" panose="02010600030101010101" pitchFamily="2" charset="-122"/>
              </a:rPr>
              <a:t>-&gt;V’</a:t>
            </a:r>
          </a:p>
        </p:txBody>
      </p:sp>
    </p:spTree>
    <p:extLst>
      <p:ext uri="{BB962C8B-B14F-4D97-AF65-F5344CB8AC3E}">
        <p14:creationId xmlns:p14="http://schemas.microsoft.com/office/powerpoint/2010/main" val="24018343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485FB2-452E-4C21-9B6E-861CA31CF779}"/>
              </a:ext>
            </a:extLst>
          </p:cNvPr>
          <p:cNvSpPr>
            <a:spLocks noGrp="1"/>
          </p:cNvSpPr>
          <p:nvPr>
            <p:ph type="title"/>
          </p:nvPr>
        </p:nvSpPr>
        <p:spPr/>
        <p:txBody>
          <a:bodyPr/>
          <a:lstStyle/>
          <a:p>
            <a:pPr algn="ctr"/>
            <a:r>
              <a:rPr lang="en-US" dirty="0"/>
              <a:t>Basics of DFT-LDA (+U)</a:t>
            </a:r>
          </a:p>
        </p:txBody>
      </p:sp>
      <p:sp>
        <p:nvSpPr>
          <p:cNvPr id="6" name="Content Placeholder 5">
            <a:extLst>
              <a:ext uri="{FF2B5EF4-FFF2-40B4-BE49-F238E27FC236}">
                <a16:creationId xmlns:a16="http://schemas.microsoft.com/office/drawing/2014/main" id="{6C669C54-2C08-44CF-81BE-97F37591F5D4}"/>
              </a:ext>
            </a:extLst>
          </p:cNvPr>
          <p:cNvSpPr>
            <a:spLocks noGrp="1"/>
          </p:cNvSpPr>
          <p:nvPr>
            <p:ph idx="1"/>
          </p:nvPr>
        </p:nvSpPr>
        <p:spPr/>
        <p:txBody>
          <a:bodyPr/>
          <a:lstStyle/>
          <a:p>
            <a:r>
              <a:rPr lang="en-US" sz="2400" kern="1200" dirty="0"/>
              <a:t>DFT’s failures: Materials containing </a:t>
            </a:r>
            <a:r>
              <a:rPr lang="en-US" sz="2400" b="1" kern="1200" dirty="0"/>
              <a:t>localized</a:t>
            </a:r>
            <a:r>
              <a:rPr lang="en-US" sz="2400" kern="1200" dirty="0"/>
              <a:t> d and f electrons whose contributions to exchange and correlation are not accurately computed in the commonly used </a:t>
            </a:r>
            <a:r>
              <a:rPr lang="en-US" sz="2400" u="sng" kern="1200" dirty="0"/>
              <a:t>local density approximation</a:t>
            </a:r>
            <a:r>
              <a:rPr lang="en-US" sz="2400" kern="1200" dirty="0"/>
              <a:t>. </a:t>
            </a:r>
          </a:p>
          <a:p>
            <a:endParaRPr lang="en-US" sz="2400" dirty="0"/>
          </a:p>
        </p:txBody>
      </p:sp>
    </p:spTree>
    <p:extLst>
      <p:ext uri="{BB962C8B-B14F-4D97-AF65-F5344CB8AC3E}">
        <p14:creationId xmlns:p14="http://schemas.microsoft.com/office/powerpoint/2010/main" val="3861263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428625"/>
            <a:ext cx="3276600" cy="1600200"/>
          </a:xfrm>
        </p:spPr>
        <p:txBody>
          <a:bodyPr/>
          <a:lstStyle/>
          <a:p>
            <a:r>
              <a:rPr lang="en-US"/>
              <a:t>Band Structure </a:t>
            </a:r>
            <a:br>
              <a:rPr lang="en-US"/>
            </a:br>
            <a:r>
              <a:rPr lang="en-US" sz="3200" i="1"/>
              <a:t>Linear H Chain</a:t>
            </a:r>
          </a:p>
        </p:txBody>
      </p:sp>
      <p:sp>
        <p:nvSpPr>
          <p:cNvPr id="21510" name="Rectangle 6"/>
          <p:cNvSpPr>
            <a:spLocks noChangeArrowheads="1"/>
          </p:cNvSpPr>
          <p:nvPr/>
        </p:nvSpPr>
        <p:spPr bwMode="auto">
          <a:xfrm>
            <a:off x="457200" y="3717032"/>
            <a:ext cx="8686800" cy="3046988"/>
          </a:xfrm>
          <a:prstGeom prst="rect">
            <a:avLst/>
          </a:prstGeom>
          <a:noFill/>
          <a:ln w="9525">
            <a:noFill/>
            <a:miter lim="800000"/>
            <a:headEnd/>
            <a:tailEnd/>
          </a:ln>
          <a:effectLst/>
        </p:spPr>
        <p:txBody>
          <a:bodyPr wrap="square">
            <a:spAutoFit/>
          </a:bodyPr>
          <a:lstStyle/>
          <a:p>
            <a:pPr eaLnBrk="1" hangingPunct="1">
              <a:spcBef>
                <a:spcPct val="20000"/>
              </a:spcBef>
              <a:buFontTx/>
              <a:buChar char="•"/>
              <a:defRPr/>
            </a:pPr>
            <a:r>
              <a:rPr lang="en-US" sz="2000" dirty="0">
                <a:effectLst>
                  <a:outerShdw blurRad="38100" dist="38100" dir="2700000" algn="tl">
                    <a:srgbClr val="C0C0C0"/>
                  </a:outerShdw>
                </a:effectLst>
                <a:latin typeface="Comic Sans MS" pitchFamily="66" charset="0"/>
              </a:rPr>
              <a:t>The Fermi energy separates the filled states (E &lt; E</a:t>
            </a:r>
            <a:r>
              <a:rPr lang="en-US" sz="2000" baseline="-25000" dirty="0">
                <a:effectLst>
                  <a:outerShdw blurRad="38100" dist="38100" dir="2700000" algn="tl">
                    <a:srgbClr val="C0C0C0"/>
                  </a:outerShdw>
                </a:effectLst>
                <a:latin typeface="Comic Sans MS" pitchFamily="66" charset="0"/>
              </a:rPr>
              <a:t>F</a:t>
            </a:r>
            <a:r>
              <a:rPr lang="en-US" sz="2000" dirty="0">
                <a:effectLst>
                  <a:outerShdw blurRad="38100" dist="38100" dir="2700000" algn="tl">
                    <a:srgbClr val="C0C0C0"/>
                  </a:outerShdw>
                </a:effectLst>
                <a:latin typeface="Comic Sans MS" pitchFamily="66" charset="0"/>
              </a:rPr>
              <a:t> at T = 0 K) from the empty states (E &gt; E</a:t>
            </a:r>
            <a:r>
              <a:rPr lang="en-US" sz="2000" baseline="-25000" dirty="0">
                <a:effectLst>
                  <a:outerShdw blurRad="38100" dist="38100" dir="2700000" algn="tl">
                    <a:srgbClr val="C0C0C0"/>
                  </a:outerShdw>
                </a:effectLst>
                <a:latin typeface="Comic Sans MS" pitchFamily="66" charset="0"/>
              </a:rPr>
              <a:t>F</a:t>
            </a:r>
            <a:r>
              <a:rPr lang="en-US" sz="2000" dirty="0">
                <a:effectLst>
                  <a:outerShdw blurRad="38100" dist="38100" dir="2700000" algn="tl">
                    <a:srgbClr val="C0C0C0"/>
                  </a:outerShdw>
                </a:effectLst>
                <a:latin typeface="Comic Sans MS" pitchFamily="66" charset="0"/>
              </a:rPr>
              <a:t> at T = 0 K). </a:t>
            </a:r>
          </a:p>
          <a:p>
            <a:pPr eaLnBrk="1" hangingPunct="1">
              <a:spcBef>
                <a:spcPct val="20000"/>
              </a:spcBef>
              <a:buFontTx/>
              <a:buChar char="•"/>
              <a:defRPr/>
            </a:pPr>
            <a:r>
              <a:rPr lang="en-US" sz="2000" dirty="0">
                <a:effectLst>
                  <a:outerShdw blurRad="38100" dist="38100" dir="2700000" algn="tl">
                    <a:srgbClr val="C0C0C0"/>
                  </a:outerShdw>
                </a:effectLst>
                <a:latin typeface="Comic Sans MS" pitchFamily="66" charset="0"/>
              </a:rPr>
              <a:t> Here splits the band (</a:t>
            </a:r>
            <a:r>
              <a:rPr lang="en-US" sz="2000" u="sng" dirty="0">
                <a:effectLst>
                  <a:outerShdw blurRad="38100" dist="38100" dir="2700000" algn="tl">
                    <a:srgbClr val="C0C0C0"/>
                  </a:outerShdw>
                </a:effectLst>
                <a:latin typeface="Comic Sans MS" pitchFamily="66" charset="0"/>
              </a:rPr>
              <a:t>each band holds 2 electrons per primitive cell</a:t>
            </a:r>
            <a:r>
              <a:rPr lang="en-US" sz="2000" dirty="0">
                <a:effectLst>
                  <a:outerShdw blurRad="38100" dist="38100" dir="2700000" algn="tl">
                    <a:srgbClr val="C0C0C0"/>
                  </a:outerShdw>
                </a:effectLst>
                <a:latin typeface="Comic Sans MS" pitchFamily="66" charset="0"/>
              </a:rPr>
              <a:t>)</a:t>
            </a:r>
          </a:p>
          <a:p>
            <a:pPr eaLnBrk="1" hangingPunct="1">
              <a:spcBef>
                <a:spcPct val="20000"/>
              </a:spcBef>
              <a:buFontTx/>
              <a:buChar char="•"/>
              <a:defRPr/>
            </a:pPr>
            <a:r>
              <a:rPr lang="en-US" sz="2000" dirty="0">
                <a:solidFill>
                  <a:srgbClr val="0000FF"/>
                </a:solidFill>
                <a:effectLst>
                  <a:outerShdw blurRad="38100" dist="38100" dir="2700000" algn="tl">
                    <a:srgbClr val="C0C0C0"/>
                  </a:outerShdw>
                </a:effectLst>
                <a:latin typeface="Comic Sans MS" pitchFamily="66" charset="0"/>
              </a:rPr>
              <a:t>A 1D chain of H atoms is predicted to be metallic because the Fermi level cuts a band (there is no gap so it takes only an infinitesimal energy to excite an electron into an empty state).</a:t>
            </a:r>
          </a:p>
          <a:p>
            <a:pPr eaLnBrk="1" hangingPunct="1">
              <a:spcBef>
                <a:spcPct val="20000"/>
              </a:spcBef>
              <a:buFontTx/>
              <a:buChar char="•"/>
              <a:defRPr/>
            </a:pPr>
            <a:r>
              <a:rPr lang="en-US" sz="2000" dirty="0">
                <a:effectLst>
                  <a:outerShdw blurRad="38100" dist="38100" dir="2700000" algn="tl">
                    <a:srgbClr val="C0C0C0"/>
                  </a:outerShdw>
                </a:effectLst>
                <a:latin typeface="Comic Sans MS" pitchFamily="66" charset="0"/>
              </a:rPr>
              <a:t>The band runs "uphill" (from 0 to</a:t>
            </a:r>
            <a:r>
              <a:rPr lang="en-US" sz="2000" dirty="0">
                <a:effectLst>
                  <a:outerShdw blurRad="38100" dist="38100" dir="2700000" algn="tl">
                    <a:srgbClr val="C0C0C0"/>
                  </a:outerShdw>
                </a:effectLst>
              </a:rPr>
              <a:t> </a:t>
            </a:r>
            <a:r>
              <a:rPr lang="en-US" sz="2000" dirty="0">
                <a:effectLst>
                  <a:outerShdw blurRad="38100" dist="38100" dir="2700000" algn="tl">
                    <a:srgbClr val="C0C0C0"/>
                  </a:outerShdw>
                </a:effectLst>
                <a:latin typeface="Symbol" pitchFamily="18" charset="2"/>
              </a:rPr>
              <a:t>p</a:t>
            </a:r>
            <a:r>
              <a:rPr lang="en-US" sz="2000" dirty="0">
                <a:effectLst>
                  <a:outerShdw blurRad="38100" dist="38100" dir="2700000" algn="tl">
                    <a:srgbClr val="C0C0C0"/>
                  </a:outerShdw>
                </a:effectLst>
              </a:rPr>
              <a:t>/</a:t>
            </a:r>
            <a:r>
              <a:rPr lang="en-US" sz="2000" dirty="0">
                <a:effectLst>
                  <a:outerShdw blurRad="38100" dist="38100" dir="2700000" algn="tl">
                    <a:srgbClr val="C0C0C0"/>
                  </a:outerShdw>
                </a:effectLst>
                <a:latin typeface="Comic Sans MS" pitchFamily="66" charset="0"/>
              </a:rPr>
              <a:t>a) because it is lower energy for s orbitals to be in-phase (the symmetric solution) than out-of-phase (antisymmetric, antibonding)</a:t>
            </a:r>
          </a:p>
        </p:txBody>
      </p:sp>
      <p:sp>
        <p:nvSpPr>
          <p:cNvPr id="18437" name="AutoShape 16"/>
          <p:cNvSpPr>
            <a:spLocks noChangeArrowheads="1"/>
          </p:cNvSpPr>
          <p:nvPr/>
        </p:nvSpPr>
        <p:spPr bwMode="auto">
          <a:xfrm>
            <a:off x="1371600" y="2381250"/>
            <a:ext cx="1600200" cy="381000"/>
          </a:xfrm>
          <a:prstGeom prst="rightArrow">
            <a:avLst>
              <a:gd name="adj1" fmla="val 50000"/>
              <a:gd name="adj2" fmla="val 105000"/>
            </a:avLst>
          </a:prstGeom>
          <a:solidFill>
            <a:schemeClr val="bg2"/>
          </a:solidFill>
          <a:ln w="2857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 name="Rectangle 2">
            <a:extLst>
              <a:ext uri="{FF2B5EF4-FFF2-40B4-BE49-F238E27FC236}">
                <a16:creationId xmlns:a16="http://schemas.microsoft.com/office/drawing/2014/main" id="{CF1B7B54-09A9-42A5-9C8A-91B4F0B24CCC}"/>
              </a:ext>
            </a:extLst>
          </p:cNvPr>
          <p:cNvSpPr/>
          <p:nvPr/>
        </p:nvSpPr>
        <p:spPr>
          <a:xfrm>
            <a:off x="3600649" y="116632"/>
            <a:ext cx="5495528" cy="338437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36" name="Group 1"/>
          <p:cNvGrpSpPr>
            <a:grpSpLocks/>
          </p:cNvGrpSpPr>
          <p:nvPr/>
        </p:nvGrpSpPr>
        <p:grpSpPr bwMode="auto">
          <a:xfrm>
            <a:off x="3681413" y="314895"/>
            <a:ext cx="5105400" cy="3186113"/>
            <a:chOff x="3657600" y="704850"/>
            <a:chExt cx="5105400" cy="3186113"/>
          </a:xfrm>
        </p:grpSpPr>
        <p:sp>
          <p:nvSpPr>
            <p:cNvPr id="18438" name="Rectangle 7"/>
            <p:cNvSpPr>
              <a:spLocks noChangeArrowheads="1"/>
            </p:cNvSpPr>
            <p:nvPr/>
          </p:nvSpPr>
          <p:spPr bwMode="auto">
            <a:xfrm>
              <a:off x="4267200" y="704850"/>
              <a:ext cx="4267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8439" name="Freeform 9"/>
            <p:cNvSpPr>
              <a:spLocks/>
            </p:cNvSpPr>
            <p:nvPr/>
          </p:nvSpPr>
          <p:spPr bwMode="auto">
            <a:xfrm>
              <a:off x="4267200" y="996950"/>
              <a:ext cx="4267200" cy="2082800"/>
            </a:xfrm>
            <a:custGeom>
              <a:avLst/>
              <a:gdLst>
                <a:gd name="T0" fmla="*/ 0 w 2688"/>
                <a:gd name="T1" fmla="*/ 2147483646 h 1312"/>
                <a:gd name="T2" fmla="*/ 2147483646 w 2688"/>
                <a:gd name="T3" fmla="*/ 2147483646 h 1312"/>
                <a:gd name="T4" fmla="*/ 2147483646 w 2688"/>
                <a:gd name="T5" fmla="*/ 2147483646 h 1312"/>
                <a:gd name="T6" fmla="*/ 2147483646 w 2688"/>
                <a:gd name="T7" fmla="*/ 2147483646 h 1312"/>
                <a:gd name="T8" fmla="*/ 2147483646 w 2688"/>
                <a:gd name="T9" fmla="*/ 2147483646 h 1312"/>
                <a:gd name="T10" fmla="*/ 2147483646 w 2688"/>
                <a:gd name="T11" fmla="*/ 2147483646 h 1312"/>
                <a:gd name="T12" fmla="*/ 2147483646 w 2688"/>
                <a:gd name="T13" fmla="*/ 2147483646 h 1312"/>
                <a:gd name="T14" fmla="*/ 2147483646 w 2688"/>
                <a:gd name="T15" fmla="*/ 2147483646 h 1312"/>
                <a:gd name="T16" fmla="*/ 2147483646 w 2688"/>
                <a:gd name="T17" fmla="*/ 2147483646 h 1312"/>
                <a:gd name="T18" fmla="*/ 2147483646 w 2688"/>
                <a:gd name="T19" fmla="*/ 2147483646 h 1312"/>
                <a:gd name="T20" fmla="*/ 2147483646 w 2688"/>
                <a:gd name="T21" fmla="*/ 2147483646 h 1312"/>
                <a:gd name="T22" fmla="*/ 2147483646 w 2688"/>
                <a:gd name="T23" fmla="*/ 2147483646 h 1312"/>
                <a:gd name="T24" fmla="*/ 2147483646 w 2688"/>
                <a:gd name="T25" fmla="*/ 2147483646 h 13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8"/>
                <a:gd name="T40" fmla="*/ 0 h 1312"/>
                <a:gd name="T41" fmla="*/ 2688 w 2688"/>
                <a:gd name="T42" fmla="*/ 1312 h 13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8" h="1312">
                  <a:moveTo>
                    <a:pt x="0" y="1304"/>
                  </a:moveTo>
                  <a:cubicBezTo>
                    <a:pt x="60" y="1308"/>
                    <a:pt x="120" y="1312"/>
                    <a:pt x="192" y="1304"/>
                  </a:cubicBezTo>
                  <a:cubicBezTo>
                    <a:pt x="264" y="1296"/>
                    <a:pt x="352" y="1288"/>
                    <a:pt x="432" y="1256"/>
                  </a:cubicBezTo>
                  <a:cubicBezTo>
                    <a:pt x="512" y="1224"/>
                    <a:pt x="600" y="1160"/>
                    <a:pt x="672" y="1112"/>
                  </a:cubicBezTo>
                  <a:cubicBezTo>
                    <a:pt x="744" y="1064"/>
                    <a:pt x="800" y="1024"/>
                    <a:pt x="864" y="968"/>
                  </a:cubicBezTo>
                  <a:cubicBezTo>
                    <a:pt x="928" y="912"/>
                    <a:pt x="976" y="848"/>
                    <a:pt x="1056" y="776"/>
                  </a:cubicBezTo>
                  <a:cubicBezTo>
                    <a:pt x="1136" y="704"/>
                    <a:pt x="1264" y="608"/>
                    <a:pt x="1344" y="536"/>
                  </a:cubicBezTo>
                  <a:cubicBezTo>
                    <a:pt x="1424" y="464"/>
                    <a:pt x="1472" y="392"/>
                    <a:pt x="1536" y="344"/>
                  </a:cubicBezTo>
                  <a:cubicBezTo>
                    <a:pt x="1600" y="296"/>
                    <a:pt x="1648" y="288"/>
                    <a:pt x="1728" y="248"/>
                  </a:cubicBezTo>
                  <a:cubicBezTo>
                    <a:pt x="1808" y="208"/>
                    <a:pt x="1928" y="136"/>
                    <a:pt x="2016" y="104"/>
                  </a:cubicBezTo>
                  <a:cubicBezTo>
                    <a:pt x="2104" y="72"/>
                    <a:pt x="2176" y="72"/>
                    <a:pt x="2256" y="56"/>
                  </a:cubicBezTo>
                  <a:cubicBezTo>
                    <a:pt x="2336" y="40"/>
                    <a:pt x="2424" y="16"/>
                    <a:pt x="2496" y="8"/>
                  </a:cubicBezTo>
                  <a:cubicBezTo>
                    <a:pt x="2568" y="0"/>
                    <a:pt x="2656" y="8"/>
                    <a:pt x="2688"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0" name="Line 10"/>
            <p:cNvSpPr>
              <a:spLocks noChangeShapeType="1"/>
            </p:cNvSpPr>
            <p:nvPr/>
          </p:nvSpPr>
          <p:spPr bwMode="auto">
            <a:xfrm>
              <a:off x="4267200" y="2000250"/>
              <a:ext cx="42672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Text Box 11"/>
            <p:cNvSpPr txBox="1">
              <a:spLocks noChangeArrowheads="1"/>
            </p:cNvSpPr>
            <p:nvPr/>
          </p:nvSpPr>
          <p:spPr bwMode="auto">
            <a:xfrm>
              <a:off x="4114800" y="3524250"/>
              <a:ext cx="381000" cy="366713"/>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0</a:t>
              </a:r>
            </a:p>
          </p:txBody>
        </p:sp>
        <p:sp>
          <p:nvSpPr>
            <p:cNvPr id="21516" name="Text Box 12"/>
            <p:cNvSpPr txBox="1">
              <a:spLocks noChangeArrowheads="1"/>
            </p:cNvSpPr>
            <p:nvPr/>
          </p:nvSpPr>
          <p:spPr bwMode="auto">
            <a:xfrm>
              <a:off x="8229600" y="3524250"/>
              <a:ext cx="533400" cy="366713"/>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Symbol" pitchFamily="18" charset="2"/>
                </a:rPr>
                <a:t>p</a:t>
              </a:r>
              <a:r>
                <a:rPr lang="en-US" b="1">
                  <a:effectLst>
                    <a:outerShdw blurRad="38100" dist="38100" dir="2700000" algn="tl">
                      <a:srgbClr val="C0C0C0"/>
                    </a:outerShdw>
                  </a:effectLst>
                  <a:latin typeface="Arial" charset="0"/>
                </a:rPr>
                <a:t>/a</a:t>
              </a:r>
            </a:p>
          </p:txBody>
        </p:sp>
        <p:sp>
          <p:nvSpPr>
            <p:cNvPr id="21517" name="Text Box 13"/>
            <p:cNvSpPr txBox="1">
              <a:spLocks noChangeArrowheads="1"/>
            </p:cNvSpPr>
            <p:nvPr/>
          </p:nvSpPr>
          <p:spPr bwMode="auto">
            <a:xfrm>
              <a:off x="6324600" y="3524250"/>
              <a:ext cx="381000" cy="366713"/>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Arial" charset="0"/>
                </a:rPr>
                <a:t>k</a:t>
              </a:r>
            </a:p>
          </p:txBody>
        </p:sp>
        <p:sp>
          <p:nvSpPr>
            <p:cNvPr id="21518" name="Text Box 14"/>
            <p:cNvSpPr txBox="1">
              <a:spLocks noChangeArrowheads="1"/>
            </p:cNvSpPr>
            <p:nvPr/>
          </p:nvSpPr>
          <p:spPr bwMode="auto">
            <a:xfrm>
              <a:off x="3657600" y="857250"/>
              <a:ext cx="685800" cy="366713"/>
            </a:xfrm>
            <a:prstGeom prst="rect">
              <a:avLst/>
            </a:prstGeom>
            <a:noFill/>
            <a:ln w="9525">
              <a:noFill/>
              <a:miter lim="800000"/>
              <a:headEnd/>
              <a:tailEnd/>
            </a:ln>
            <a:effectLst/>
          </p:spPr>
          <p:txBody>
            <a:bodyPr>
              <a:spAutoFit/>
            </a:bodyPr>
            <a:lstStyle/>
            <a:p>
              <a:pPr algn="r" eaLnBrk="1" hangingPunct="1">
                <a:spcBef>
                  <a:spcPct val="50000"/>
                </a:spcBef>
                <a:defRPr/>
              </a:pPr>
              <a:r>
                <a:rPr lang="en-US" b="1">
                  <a:effectLst>
                    <a:outerShdw blurRad="38100" dist="38100" dir="2700000" algn="tl">
                      <a:srgbClr val="C0C0C0"/>
                    </a:outerShdw>
                  </a:effectLst>
                  <a:latin typeface="Arial" charset="0"/>
                </a:rPr>
                <a:t>E(k)</a:t>
              </a:r>
            </a:p>
          </p:txBody>
        </p:sp>
        <p:sp>
          <p:nvSpPr>
            <p:cNvPr id="21519" name="Text Box 15"/>
            <p:cNvSpPr txBox="1">
              <a:spLocks noChangeArrowheads="1"/>
            </p:cNvSpPr>
            <p:nvPr/>
          </p:nvSpPr>
          <p:spPr bwMode="auto">
            <a:xfrm>
              <a:off x="4229100" y="1611313"/>
              <a:ext cx="533400" cy="366712"/>
            </a:xfrm>
            <a:prstGeom prst="rect">
              <a:avLst/>
            </a:prstGeom>
            <a:noFill/>
            <a:ln w="9525">
              <a:noFill/>
              <a:miter lim="800000"/>
              <a:headEnd/>
              <a:tailEnd/>
            </a:ln>
            <a:effectLst/>
          </p:spPr>
          <p:txBody>
            <a:bodyPr>
              <a:spAutoFit/>
            </a:bodyPr>
            <a:lstStyle/>
            <a:p>
              <a:pPr algn="r" eaLnBrk="1" hangingPunct="1">
                <a:spcBef>
                  <a:spcPct val="50000"/>
                </a:spcBef>
                <a:defRPr/>
              </a:pPr>
              <a:r>
                <a:rPr lang="en-US" b="1" dirty="0">
                  <a:effectLst>
                    <a:outerShdw blurRad="38100" dist="38100" dir="2700000" algn="tl">
                      <a:srgbClr val="C0C0C0"/>
                    </a:outerShdw>
                  </a:effectLst>
                  <a:latin typeface="Arial" charset="0"/>
                </a:rPr>
                <a:t>E</a:t>
              </a:r>
              <a:r>
                <a:rPr lang="en-US" b="1" baseline="-25000" dirty="0">
                  <a:effectLst>
                    <a:outerShdw blurRad="38100" dist="38100" dir="2700000" algn="tl">
                      <a:srgbClr val="C0C0C0"/>
                    </a:outerShdw>
                  </a:effectLst>
                  <a:latin typeface="Arial" charset="0"/>
                </a:rPr>
                <a:t>F</a:t>
              </a:r>
            </a:p>
          </p:txBody>
        </p:sp>
      </p:grpSp>
    </p:spTree>
    <p:extLst>
      <p:ext uri="{BB962C8B-B14F-4D97-AF65-F5344CB8AC3E}">
        <p14:creationId xmlns:p14="http://schemas.microsoft.com/office/powerpoint/2010/main" val="2185105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485FB2-452E-4C21-9B6E-861CA31CF779}"/>
              </a:ext>
            </a:extLst>
          </p:cNvPr>
          <p:cNvSpPr>
            <a:spLocks noGrp="1"/>
          </p:cNvSpPr>
          <p:nvPr>
            <p:ph type="title"/>
          </p:nvPr>
        </p:nvSpPr>
        <p:spPr/>
        <p:txBody>
          <a:bodyPr/>
          <a:lstStyle/>
          <a:p>
            <a:pPr algn="ctr"/>
            <a:r>
              <a:rPr lang="en-US" dirty="0"/>
              <a:t>Basics of DFT-LDA (+U)</a:t>
            </a:r>
          </a:p>
        </p:txBody>
      </p:sp>
      <p:sp>
        <p:nvSpPr>
          <p:cNvPr id="6" name="Content Placeholder 5">
            <a:extLst>
              <a:ext uri="{FF2B5EF4-FFF2-40B4-BE49-F238E27FC236}">
                <a16:creationId xmlns:a16="http://schemas.microsoft.com/office/drawing/2014/main" id="{6C669C54-2C08-44CF-81BE-97F37591F5D4}"/>
              </a:ext>
            </a:extLst>
          </p:cNvPr>
          <p:cNvSpPr>
            <a:spLocks noGrp="1"/>
          </p:cNvSpPr>
          <p:nvPr>
            <p:ph idx="1"/>
          </p:nvPr>
        </p:nvSpPr>
        <p:spPr/>
        <p:txBody>
          <a:bodyPr/>
          <a:lstStyle/>
          <a:p>
            <a:r>
              <a:rPr lang="en-US" sz="2400" kern="1200" dirty="0"/>
              <a:t>DFT’s failures: Materials containing </a:t>
            </a:r>
            <a:r>
              <a:rPr lang="en-US" sz="2400" b="1" kern="1200" dirty="0"/>
              <a:t>localized</a:t>
            </a:r>
            <a:r>
              <a:rPr lang="en-US" sz="2400" kern="1200" dirty="0"/>
              <a:t> d and f electrons whose contributions to exchange and correlation are not accurately computed in the commonly used </a:t>
            </a:r>
            <a:r>
              <a:rPr lang="en-US" sz="2400" u="sng" kern="1200" dirty="0"/>
              <a:t>local density approximation</a:t>
            </a:r>
            <a:r>
              <a:rPr lang="en-US" sz="2400" kern="1200" dirty="0"/>
              <a:t>. </a:t>
            </a:r>
          </a:p>
          <a:p>
            <a:r>
              <a:rPr lang="en-US" sz="2400" kern="1200" dirty="0"/>
              <a:t>Most basic fix is LDA+U, where to the DFT functional is added an </a:t>
            </a:r>
            <a:r>
              <a:rPr lang="en-US" sz="2400" b="1" kern="1200" dirty="0"/>
              <a:t>orbital-dependent interaction term </a:t>
            </a:r>
            <a:r>
              <a:rPr lang="en-US" sz="2400" kern="1200" dirty="0"/>
              <a:t>characterized by an energy scale U, the </a:t>
            </a:r>
            <a:r>
              <a:rPr lang="en-US" sz="2400" b="1" kern="1200" dirty="0"/>
              <a:t>screened Coulomb interaction</a:t>
            </a:r>
            <a:r>
              <a:rPr lang="en-US" sz="2400" kern="1200" dirty="0"/>
              <a:t> between the correlated orbitals. Success = the high temperature superconducting </a:t>
            </a:r>
            <a:r>
              <a:rPr lang="en-US" sz="2400" kern="1200" dirty="0" err="1"/>
              <a:t>cuprates</a:t>
            </a:r>
            <a:r>
              <a:rPr lang="en-US" sz="2400" kern="1200" dirty="0"/>
              <a:t>. </a:t>
            </a:r>
          </a:p>
          <a:p>
            <a:endParaRPr lang="en-US" sz="2400" dirty="0"/>
          </a:p>
        </p:txBody>
      </p:sp>
    </p:spTree>
    <p:extLst>
      <p:ext uri="{BB962C8B-B14F-4D97-AF65-F5344CB8AC3E}">
        <p14:creationId xmlns:p14="http://schemas.microsoft.com/office/powerpoint/2010/main" val="175950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485FB2-452E-4C21-9B6E-861CA31CF779}"/>
              </a:ext>
            </a:extLst>
          </p:cNvPr>
          <p:cNvSpPr>
            <a:spLocks noGrp="1"/>
          </p:cNvSpPr>
          <p:nvPr>
            <p:ph type="title"/>
          </p:nvPr>
        </p:nvSpPr>
        <p:spPr/>
        <p:txBody>
          <a:bodyPr/>
          <a:lstStyle/>
          <a:p>
            <a:pPr algn="ctr"/>
            <a:r>
              <a:rPr lang="en-US" dirty="0"/>
              <a:t>Basics of DFT-LDA (+U)</a:t>
            </a:r>
          </a:p>
        </p:txBody>
      </p:sp>
      <p:sp>
        <p:nvSpPr>
          <p:cNvPr id="6" name="Content Placeholder 5">
            <a:extLst>
              <a:ext uri="{FF2B5EF4-FFF2-40B4-BE49-F238E27FC236}">
                <a16:creationId xmlns:a16="http://schemas.microsoft.com/office/drawing/2014/main" id="{6C669C54-2C08-44CF-81BE-97F37591F5D4}"/>
              </a:ext>
            </a:extLst>
          </p:cNvPr>
          <p:cNvSpPr>
            <a:spLocks noGrp="1"/>
          </p:cNvSpPr>
          <p:nvPr>
            <p:ph idx="1"/>
          </p:nvPr>
        </p:nvSpPr>
        <p:spPr/>
        <p:txBody>
          <a:bodyPr/>
          <a:lstStyle/>
          <a:p>
            <a:r>
              <a:rPr lang="en-US" sz="2400" kern="1200" dirty="0"/>
              <a:t>DFT’s failures: Materials containing </a:t>
            </a:r>
            <a:r>
              <a:rPr lang="en-US" sz="2400" b="1" kern="1200" dirty="0"/>
              <a:t>localized</a:t>
            </a:r>
            <a:r>
              <a:rPr lang="en-US" sz="2400" kern="1200" dirty="0"/>
              <a:t> d and f electrons whose contributions to exchange and correlation are not accurately computed in the commonly used </a:t>
            </a:r>
            <a:r>
              <a:rPr lang="en-US" sz="2400" u="sng" kern="1200" dirty="0"/>
              <a:t>local density approximation</a:t>
            </a:r>
            <a:r>
              <a:rPr lang="en-US" sz="2400" kern="1200" dirty="0"/>
              <a:t>. </a:t>
            </a:r>
          </a:p>
          <a:p>
            <a:r>
              <a:rPr lang="en-US" sz="2400" kern="1200" dirty="0"/>
              <a:t>Most basic fix is LDA+U, where to the DFT functional is added an </a:t>
            </a:r>
            <a:r>
              <a:rPr lang="en-US" sz="2400" b="1" kern="1200" dirty="0"/>
              <a:t>orbital-dependent interaction term </a:t>
            </a:r>
            <a:r>
              <a:rPr lang="en-US" sz="2400" kern="1200" dirty="0"/>
              <a:t>characterized by an energy scale U, the </a:t>
            </a:r>
            <a:r>
              <a:rPr lang="en-US" sz="2400" b="1" kern="1200" dirty="0"/>
              <a:t>screened Coulomb interaction</a:t>
            </a:r>
            <a:r>
              <a:rPr lang="en-US" sz="2400" kern="1200" dirty="0"/>
              <a:t> between the correlated orbitals. Success = the high temperature superconducting </a:t>
            </a:r>
            <a:r>
              <a:rPr lang="en-US" sz="2400" kern="1200" dirty="0" err="1"/>
              <a:t>cuprates</a:t>
            </a:r>
            <a:r>
              <a:rPr lang="en-US" sz="2400" kern="1200" dirty="0"/>
              <a:t>. </a:t>
            </a:r>
          </a:p>
          <a:p>
            <a:r>
              <a:rPr lang="en-US" sz="2400" kern="1200" dirty="0"/>
              <a:t>LDA+U’s notable failures. While there are exceptions, it is not expected to adequately describe a system which is not a good insulator.</a:t>
            </a:r>
          </a:p>
          <a:p>
            <a:endParaRPr lang="en-US" sz="2400" dirty="0"/>
          </a:p>
        </p:txBody>
      </p:sp>
    </p:spTree>
    <p:extLst>
      <p:ext uri="{BB962C8B-B14F-4D97-AF65-F5344CB8AC3E}">
        <p14:creationId xmlns:p14="http://schemas.microsoft.com/office/powerpoint/2010/main" val="296447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4FC6-D973-44F8-9FEF-A46D37818728}"/>
              </a:ext>
            </a:extLst>
          </p:cNvPr>
          <p:cNvSpPr>
            <a:spLocks noGrp="1"/>
          </p:cNvSpPr>
          <p:nvPr>
            <p:ph type="title"/>
          </p:nvPr>
        </p:nvSpPr>
        <p:spPr>
          <a:xfrm>
            <a:off x="457200" y="277813"/>
            <a:ext cx="8686800" cy="1139825"/>
          </a:xfrm>
        </p:spPr>
        <p:txBody>
          <a:bodyPr/>
          <a:lstStyle/>
          <a:p>
            <a:r>
              <a:rPr lang="en-US" dirty="0"/>
              <a:t>Dynamical Mean Field Theory (Tudor)</a:t>
            </a:r>
          </a:p>
        </p:txBody>
      </p:sp>
      <p:sp>
        <p:nvSpPr>
          <p:cNvPr id="3" name="Content Placeholder 2">
            <a:extLst>
              <a:ext uri="{FF2B5EF4-FFF2-40B4-BE49-F238E27FC236}">
                <a16:creationId xmlns:a16="http://schemas.microsoft.com/office/drawing/2014/main" id="{9E74072F-9B1F-42E9-8123-E3FF2C7F370B}"/>
              </a:ext>
            </a:extLst>
          </p:cNvPr>
          <p:cNvSpPr>
            <a:spLocks noGrp="1"/>
          </p:cNvSpPr>
          <p:nvPr>
            <p:ph idx="1"/>
          </p:nvPr>
        </p:nvSpPr>
        <p:spPr>
          <a:xfrm>
            <a:off x="457200" y="1556792"/>
            <a:ext cx="8229600" cy="4530725"/>
          </a:xfrm>
        </p:spPr>
        <p:txBody>
          <a:bodyPr/>
          <a:lstStyle/>
          <a:p>
            <a:r>
              <a:rPr lang="en-US" dirty="0"/>
              <a:t>DMFT (or LDA+DMFT) goes beyond LDA+U by allowing the interaction potential of the correlated orbitals to be energy (frequency) dependent. </a:t>
            </a:r>
          </a:p>
          <a:p>
            <a:endParaRPr lang="en-US" dirty="0"/>
          </a:p>
        </p:txBody>
      </p:sp>
    </p:spTree>
    <p:extLst>
      <p:ext uri="{BB962C8B-B14F-4D97-AF65-F5344CB8AC3E}">
        <p14:creationId xmlns:p14="http://schemas.microsoft.com/office/powerpoint/2010/main" val="17619141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4FC6-D973-44F8-9FEF-A46D37818728}"/>
              </a:ext>
            </a:extLst>
          </p:cNvPr>
          <p:cNvSpPr>
            <a:spLocks noGrp="1"/>
          </p:cNvSpPr>
          <p:nvPr>
            <p:ph type="title"/>
          </p:nvPr>
        </p:nvSpPr>
        <p:spPr>
          <a:xfrm>
            <a:off x="457200" y="277813"/>
            <a:ext cx="8686800" cy="1139825"/>
          </a:xfrm>
        </p:spPr>
        <p:txBody>
          <a:bodyPr/>
          <a:lstStyle/>
          <a:p>
            <a:r>
              <a:rPr lang="en-US" dirty="0"/>
              <a:t>Dynamical Mean Field Theory (Tudor)</a:t>
            </a:r>
          </a:p>
        </p:txBody>
      </p:sp>
      <p:sp>
        <p:nvSpPr>
          <p:cNvPr id="3" name="Content Placeholder 2">
            <a:extLst>
              <a:ext uri="{FF2B5EF4-FFF2-40B4-BE49-F238E27FC236}">
                <a16:creationId xmlns:a16="http://schemas.microsoft.com/office/drawing/2014/main" id="{9E74072F-9B1F-42E9-8123-E3FF2C7F370B}"/>
              </a:ext>
            </a:extLst>
          </p:cNvPr>
          <p:cNvSpPr>
            <a:spLocks noGrp="1"/>
          </p:cNvSpPr>
          <p:nvPr>
            <p:ph idx="1"/>
          </p:nvPr>
        </p:nvSpPr>
        <p:spPr>
          <a:xfrm>
            <a:off x="457200" y="1556792"/>
            <a:ext cx="8229600" cy="4530725"/>
          </a:xfrm>
        </p:spPr>
        <p:txBody>
          <a:bodyPr/>
          <a:lstStyle/>
          <a:p>
            <a:r>
              <a:rPr lang="en-US" dirty="0"/>
              <a:t>DMFT (or LDA+DMFT) goes beyond LDA+U by allowing the interaction potential of the correlated orbitals to be energy (frequency) dependent. </a:t>
            </a:r>
          </a:p>
          <a:p>
            <a:r>
              <a:rPr lang="en-US" dirty="0"/>
              <a:t>This frequency dependent potential, or self-energy, is computed for the correlated orbitals only using many-body techniques within an accurate impurity solver. </a:t>
            </a:r>
          </a:p>
          <a:p>
            <a:endParaRPr lang="en-US" dirty="0"/>
          </a:p>
        </p:txBody>
      </p:sp>
    </p:spTree>
    <p:extLst>
      <p:ext uri="{BB962C8B-B14F-4D97-AF65-F5344CB8AC3E}">
        <p14:creationId xmlns:p14="http://schemas.microsoft.com/office/powerpoint/2010/main" val="8860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4FC6-D973-44F8-9FEF-A46D37818728}"/>
              </a:ext>
            </a:extLst>
          </p:cNvPr>
          <p:cNvSpPr>
            <a:spLocks noGrp="1"/>
          </p:cNvSpPr>
          <p:nvPr>
            <p:ph type="title"/>
          </p:nvPr>
        </p:nvSpPr>
        <p:spPr>
          <a:xfrm>
            <a:off x="457200" y="277813"/>
            <a:ext cx="8686800" cy="1139825"/>
          </a:xfrm>
        </p:spPr>
        <p:txBody>
          <a:bodyPr/>
          <a:lstStyle/>
          <a:p>
            <a:r>
              <a:rPr lang="en-US" dirty="0"/>
              <a:t>Dynamical Mean Field Theory (Tudor)</a:t>
            </a:r>
          </a:p>
        </p:txBody>
      </p:sp>
      <p:sp>
        <p:nvSpPr>
          <p:cNvPr id="3" name="Content Placeholder 2">
            <a:extLst>
              <a:ext uri="{FF2B5EF4-FFF2-40B4-BE49-F238E27FC236}">
                <a16:creationId xmlns:a16="http://schemas.microsoft.com/office/drawing/2014/main" id="{9E74072F-9B1F-42E9-8123-E3FF2C7F370B}"/>
              </a:ext>
            </a:extLst>
          </p:cNvPr>
          <p:cNvSpPr>
            <a:spLocks noGrp="1"/>
          </p:cNvSpPr>
          <p:nvPr>
            <p:ph idx="1"/>
          </p:nvPr>
        </p:nvSpPr>
        <p:spPr>
          <a:xfrm>
            <a:off x="457200" y="1556792"/>
            <a:ext cx="8229600" cy="4530725"/>
          </a:xfrm>
        </p:spPr>
        <p:txBody>
          <a:bodyPr/>
          <a:lstStyle/>
          <a:p>
            <a:r>
              <a:rPr lang="en-US" dirty="0"/>
              <a:t>DMFT (or LDA+DMFT) goes beyond LDA+U by allowing the interaction potential of the correlated orbitals to be energy (frequency) dependent. </a:t>
            </a:r>
          </a:p>
          <a:p>
            <a:r>
              <a:rPr lang="en-US" dirty="0"/>
              <a:t>This frequency dependent potential, or self-energy, is computed for the correlated orbitals only using many-body techniques within an accurate impurity solver. </a:t>
            </a:r>
          </a:p>
          <a:p>
            <a:r>
              <a:rPr lang="en-US" dirty="0"/>
              <a:t>This calculation can be done as accurately as one desires, and it is significantly cheaper in CPU time than solving a full many-body problem</a:t>
            </a:r>
          </a:p>
          <a:p>
            <a:endParaRPr lang="en-US" dirty="0"/>
          </a:p>
        </p:txBody>
      </p:sp>
    </p:spTree>
    <p:extLst>
      <p:ext uri="{BB962C8B-B14F-4D97-AF65-F5344CB8AC3E}">
        <p14:creationId xmlns:p14="http://schemas.microsoft.com/office/powerpoint/2010/main" val="276769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152400" y="-27384"/>
            <a:ext cx="2514600" cy="4525963"/>
          </a:xfrm>
          <a:prstGeom prst="rect">
            <a:avLst/>
          </a:prstGeom>
          <a:noFill/>
          <a:ln>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algn="ctr">
              <a:lnSpc>
                <a:spcPct val="150000"/>
              </a:lnSpc>
              <a:buFontTx/>
              <a:buNone/>
            </a:pPr>
            <a:r>
              <a:rPr lang="en-US" altLang="zh-CN" sz="2000" kern="0">
                <a:ea typeface="SimSun" panose="02010600030101010101" pitchFamily="2" charset="-122"/>
              </a:rPr>
              <a:t>Nearly free e</a:t>
            </a:r>
            <a:r>
              <a:rPr lang="en-US" altLang="zh-CN" sz="2000" kern="0" baseline="30000">
                <a:ea typeface="SimSun" panose="02010600030101010101" pitchFamily="2" charset="-122"/>
              </a:rPr>
              <a:t>-</a:t>
            </a:r>
            <a:r>
              <a:rPr lang="en-US" altLang="zh-CN" sz="2000" kern="0">
                <a:ea typeface="SimSun" panose="02010600030101010101" pitchFamily="2" charset="-122"/>
              </a:rPr>
              <a:t>’s</a:t>
            </a:r>
          </a:p>
          <a:p>
            <a:pPr>
              <a:lnSpc>
                <a:spcPct val="150000"/>
              </a:lnSpc>
            </a:pPr>
            <a:r>
              <a:rPr lang="en-US" altLang="zh-CN" sz="2000" kern="0">
                <a:ea typeface="SimSun" panose="02010600030101010101" pitchFamily="2" charset="-122"/>
              </a:rPr>
              <a:t>Large overlap </a:t>
            </a:r>
          </a:p>
          <a:p>
            <a:pPr>
              <a:lnSpc>
                <a:spcPct val="150000"/>
              </a:lnSpc>
            </a:pPr>
            <a:r>
              <a:rPr lang="en-US" altLang="zh-CN" sz="2000" kern="0">
                <a:ea typeface="SimSun" panose="02010600030101010101" pitchFamily="2" charset="-122"/>
              </a:rPr>
              <a:t>Wave functions ~ plane waves</a:t>
            </a:r>
          </a:p>
          <a:p>
            <a:pPr>
              <a:lnSpc>
                <a:spcPct val="150000"/>
              </a:lnSpc>
            </a:pPr>
            <a:r>
              <a:rPr lang="en-US" altLang="zh-CN" sz="2000" kern="0">
                <a:ea typeface="SimSun" panose="02010600030101010101" pitchFamily="2" charset="-122"/>
              </a:rPr>
              <a:t>Assume energy is unchanged and solve for 1st order correction</a:t>
            </a:r>
            <a:endParaRPr lang="en-US" altLang="zh-CN" sz="2000" kern="0" dirty="0">
              <a:ea typeface="SimSun" panose="02010600030101010101" pitchFamily="2" charset="-122"/>
            </a:endParaRPr>
          </a:p>
        </p:txBody>
      </p:sp>
      <p:sp>
        <p:nvSpPr>
          <p:cNvPr id="10" name="Rectangle 6"/>
          <p:cNvSpPr txBox="1">
            <a:spLocks noChangeArrowheads="1"/>
          </p:cNvSpPr>
          <p:nvPr/>
        </p:nvSpPr>
        <p:spPr bwMode="auto">
          <a:xfrm>
            <a:off x="2667000" y="-27384"/>
            <a:ext cx="2895600" cy="4525963"/>
          </a:xfrm>
          <a:prstGeom prst="rect">
            <a:avLst/>
          </a:prstGeom>
          <a:noFill/>
          <a:ln>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a:lnSpc>
                <a:spcPct val="150000"/>
              </a:lnSpc>
              <a:buFontTx/>
              <a:buNone/>
            </a:pPr>
            <a:r>
              <a:rPr lang="en-US" altLang="zh-CN" sz="2000" kern="0">
                <a:ea typeface="SimSun" panose="02010600030101010101" pitchFamily="2" charset="-122"/>
              </a:rPr>
              <a:t>Tight-binding/LCMO</a:t>
            </a:r>
          </a:p>
          <a:p>
            <a:pPr>
              <a:lnSpc>
                <a:spcPct val="150000"/>
              </a:lnSpc>
            </a:pPr>
            <a:r>
              <a:rPr lang="en-US" altLang="zh-CN" sz="2000" kern="0">
                <a:ea typeface="SimSun" panose="02010600030101010101" pitchFamily="2" charset="-122"/>
              </a:rPr>
              <a:t>Assume some electrons indep. of each other </a:t>
            </a:r>
          </a:p>
          <a:p>
            <a:pPr>
              <a:lnSpc>
                <a:spcPct val="150000"/>
              </a:lnSpc>
            </a:pPr>
            <a:r>
              <a:rPr lang="en-US" altLang="zh-CN" sz="2000" kern="0">
                <a:ea typeface="SimSun" panose="02010600030101010101" pitchFamily="2" charset="-122"/>
              </a:rPr>
              <a:t>Linear combination of </a:t>
            </a:r>
          </a:p>
          <a:p>
            <a:pPr>
              <a:lnSpc>
                <a:spcPct val="150000"/>
              </a:lnSpc>
            </a:pPr>
            <a:r>
              <a:rPr lang="en-US" altLang="zh-CN" sz="2000" kern="0">
                <a:ea typeface="SimSun" panose="02010600030101010101" pitchFamily="2" charset="-122"/>
              </a:rPr>
              <a:t>Wannier functions = unperturbed atomic orbital </a:t>
            </a:r>
            <a:endParaRPr lang="en-US" altLang="zh-CN" sz="2000" kern="0" dirty="0">
              <a:ea typeface="SimSun" panose="02010600030101010101" pitchFamily="2" charset="-122"/>
            </a:endParaRPr>
          </a:p>
        </p:txBody>
      </p:sp>
      <p:sp>
        <p:nvSpPr>
          <p:cNvPr id="11" name="Rectangle 6"/>
          <p:cNvSpPr txBox="1">
            <a:spLocks noChangeArrowheads="1"/>
          </p:cNvSpPr>
          <p:nvPr/>
        </p:nvSpPr>
        <p:spPr bwMode="auto">
          <a:xfrm>
            <a:off x="5562600" y="-27384"/>
            <a:ext cx="3429000" cy="4525963"/>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50000"/>
              </a:lnSpc>
              <a:buFontTx/>
              <a:buNone/>
            </a:pPr>
            <a:r>
              <a:rPr lang="en-US" altLang="zh-CN" sz="2400" dirty="0" err="1">
                <a:ea typeface="SimSun" panose="02010600030101010101" pitchFamily="2" charset="-122"/>
              </a:rPr>
              <a:t>k·p</a:t>
            </a:r>
            <a:r>
              <a:rPr lang="en-US" altLang="zh-CN" sz="2400" dirty="0">
                <a:ea typeface="SimSun" panose="02010600030101010101" pitchFamily="2" charset="-122"/>
              </a:rPr>
              <a:t> Theory</a:t>
            </a:r>
          </a:p>
          <a:p>
            <a:pPr>
              <a:lnSpc>
                <a:spcPct val="150000"/>
              </a:lnSpc>
            </a:pPr>
            <a:r>
              <a:rPr lang="en-US" altLang="zh-CN" sz="2000" dirty="0">
                <a:ea typeface="SimSun" panose="02010600030101010101" pitchFamily="2" charset="-122"/>
              </a:rPr>
              <a:t>Useful for understanding interactions between bands</a:t>
            </a:r>
          </a:p>
        </p:txBody>
      </p:sp>
      <p:sp>
        <p:nvSpPr>
          <p:cNvPr id="5" name="Rectangle 6">
            <a:extLst>
              <a:ext uri="{FF2B5EF4-FFF2-40B4-BE49-F238E27FC236}">
                <a16:creationId xmlns:a16="http://schemas.microsoft.com/office/drawing/2014/main" id="{55A3F096-328E-40D9-99F4-62965D234562}"/>
              </a:ext>
            </a:extLst>
          </p:cNvPr>
          <p:cNvSpPr txBox="1">
            <a:spLocks noChangeArrowheads="1"/>
          </p:cNvSpPr>
          <p:nvPr/>
        </p:nvSpPr>
        <p:spPr bwMode="auto">
          <a:xfrm>
            <a:off x="204788" y="5791200"/>
            <a:ext cx="8763000" cy="960438"/>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buFontTx/>
              <a:buNone/>
            </a:pPr>
            <a:r>
              <a:rPr lang="en-US" altLang="zh-CN" sz="2000" b="1" dirty="0">
                <a:ea typeface="SimSun" panose="02010600030101010101" pitchFamily="2" charset="-122"/>
              </a:rPr>
              <a:t>Density functional theory </a:t>
            </a:r>
            <a:r>
              <a:rPr lang="en-US" altLang="zh-CN" sz="2000" dirty="0">
                <a:ea typeface="SimSun" panose="02010600030101010101" pitchFamily="2" charset="-122"/>
              </a:rPr>
              <a:t>(DFT) takes into account Coulomb, exchange and correlation energies of electrons. Guess and iterate. Gives good </a:t>
            </a:r>
            <a:r>
              <a:rPr lang="en-US" altLang="zh-CN" sz="2000" dirty="0" err="1">
                <a:ea typeface="SimSun" panose="02010600030101010101" pitchFamily="2" charset="-122"/>
              </a:rPr>
              <a:t>bandstructure</a:t>
            </a:r>
            <a:r>
              <a:rPr lang="en-US" altLang="zh-CN" sz="2000" dirty="0">
                <a:ea typeface="SimSun" panose="02010600030101010101" pitchFamily="2" charset="-122"/>
              </a:rPr>
              <a:t>.</a:t>
            </a:r>
          </a:p>
        </p:txBody>
      </p:sp>
      <p:sp>
        <p:nvSpPr>
          <p:cNvPr id="6" name="Rectangle 6">
            <a:extLst>
              <a:ext uri="{FF2B5EF4-FFF2-40B4-BE49-F238E27FC236}">
                <a16:creationId xmlns:a16="http://schemas.microsoft.com/office/drawing/2014/main" id="{98CEA6DD-C572-4D5C-82CE-5FFE657351B7}"/>
              </a:ext>
            </a:extLst>
          </p:cNvPr>
          <p:cNvSpPr txBox="1">
            <a:spLocks noChangeArrowheads="1"/>
          </p:cNvSpPr>
          <p:nvPr/>
        </p:nvSpPr>
        <p:spPr bwMode="auto">
          <a:xfrm>
            <a:off x="169291" y="4689974"/>
            <a:ext cx="8939213" cy="960438"/>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buFontTx/>
              <a:buNone/>
            </a:pPr>
            <a:r>
              <a:rPr lang="en-US" altLang="zh-CN" sz="2000" dirty="0" err="1">
                <a:ea typeface="SimSun" panose="02010600030101010101" pitchFamily="2" charset="-122"/>
              </a:rPr>
              <a:t>Pseudopotential</a:t>
            </a:r>
            <a:r>
              <a:rPr lang="en-US" altLang="zh-CN" sz="2000" dirty="0">
                <a:ea typeface="SimSun" panose="02010600030101010101" pitchFamily="2" charset="-122"/>
              </a:rPr>
              <a:t> Method includes Coulomb repulsion &amp; Pauli exclusion. No exact way to calculate V(r), guess and iterate. Valence bands-&gt;charge density=</a:t>
            </a:r>
            <a:r>
              <a:rPr lang="az-Cyrl-AZ" altLang="zh-CN" sz="2000" dirty="0">
                <a:ea typeface="SimSun" panose="02010600030101010101" pitchFamily="2" charset="-122"/>
              </a:rPr>
              <a:t>ѱ</a:t>
            </a:r>
            <a:r>
              <a:rPr lang="en-US" altLang="zh-CN" sz="2000" dirty="0">
                <a:ea typeface="SimSun" panose="02010600030101010101" pitchFamily="2" charset="-122"/>
              </a:rPr>
              <a:t>*</a:t>
            </a:r>
            <a:r>
              <a:rPr lang="az-Cyrl-AZ" altLang="zh-CN" sz="2000" dirty="0">
                <a:ea typeface="SimSun" panose="02010600030101010101" pitchFamily="2" charset="-122"/>
              </a:rPr>
              <a:t>ѱ</a:t>
            </a:r>
            <a:r>
              <a:rPr lang="en-US" altLang="zh-CN" sz="2000" dirty="0">
                <a:ea typeface="SimSun" panose="02010600030101010101" pitchFamily="2" charset="-122"/>
              </a:rPr>
              <a:t>-&gt;V’</a:t>
            </a:r>
          </a:p>
        </p:txBody>
      </p:sp>
    </p:spTree>
    <p:extLst>
      <p:ext uri="{BB962C8B-B14F-4D97-AF65-F5344CB8AC3E}">
        <p14:creationId xmlns:p14="http://schemas.microsoft.com/office/powerpoint/2010/main" val="319405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152400" y="-27384"/>
            <a:ext cx="2514600" cy="4525963"/>
          </a:xfrm>
          <a:prstGeom prst="rect">
            <a:avLst/>
          </a:prstGeom>
          <a:noFill/>
          <a:ln>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algn="ctr">
              <a:lnSpc>
                <a:spcPct val="150000"/>
              </a:lnSpc>
              <a:buFontTx/>
              <a:buNone/>
            </a:pPr>
            <a:r>
              <a:rPr lang="en-US" altLang="zh-CN" sz="2000" kern="0">
                <a:ea typeface="SimSun" panose="02010600030101010101" pitchFamily="2" charset="-122"/>
              </a:rPr>
              <a:t>Nearly free e</a:t>
            </a:r>
            <a:r>
              <a:rPr lang="en-US" altLang="zh-CN" sz="2000" kern="0" baseline="30000">
                <a:ea typeface="SimSun" panose="02010600030101010101" pitchFamily="2" charset="-122"/>
              </a:rPr>
              <a:t>-</a:t>
            </a:r>
            <a:r>
              <a:rPr lang="en-US" altLang="zh-CN" sz="2000" kern="0">
                <a:ea typeface="SimSun" panose="02010600030101010101" pitchFamily="2" charset="-122"/>
              </a:rPr>
              <a:t>’s</a:t>
            </a:r>
          </a:p>
          <a:p>
            <a:pPr>
              <a:lnSpc>
                <a:spcPct val="150000"/>
              </a:lnSpc>
            </a:pPr>
            <a:r>
              <a:rPr lang="en-US" altLang="zh-CN" sz="2000" kern="0">
                <a:ea typeface="SimSun" panose="02010600030101010101" pitchFamily="2" charset="-122"/>
              </a:rPr>
              <a:t>Large overlap </a:t>
            </a:r>
          </a:p>
          <a:p>
            <a:pPr>
              <a:lnSpc>
                <a:spcPct val="150000"/>
              </a:lnSpc>
            </a:pPr>
            <a:r>
              <a:rPr lang="en-US" altLang="zh-CN" sz="2000" kern="0">
                <a:ea typeface="SimSun" panose="02010600030101010101" pitchFamily="2" charset="-122"/>
              </a:rPr>
              <a:t>Wave functions ~ plane waves</a:t>
            </a:r>
          </a:p>
          <a:p>
            <a:pPr>
              <a:lnSpc>
                <a:spcPct val="150000"/>
              </a:lnSpc>
            </a:pPr>
            <a:r>
              <a:rPr lang="en-US" altLang="zh-CN" sz="2000" kern="0">
                <a:ea typeface="SimSun" panose="02010600030101010101" pitchFamily="2" charset="-122"/>
              </a:rPr>
              <a:t>Assume energy is unchanged and solve for 1st order correction</a:t>
            </a:r>
            <a:endParaRPr lang="en-US" altLang="zh-CN" sz="2000" kern="0" dirty="0">
              <a:ea typeface="SimSun" panose="02010600030101010101" pitchFamily="2" charset="-122"/>
            </a:endParaRPr>
          </a:p>
        </p:txBody>
      </p:sp>
      <p:sp>
        <p:nvSpPr>
          <p:cNvPr id="10" name="Rectangle 6"/>
          <p:cNvSpPr txBox="1">
            <a:spLocks noChangeArrowheads="1"/>
          </p:cNvSpPr>
          <p:nvPr/>
        </p:nvSpPr>
        <p:spPr bwMode="auto">
          <a:xfrm>
            <a:off x="2667000" y="-27384"/>
            <a:ext cx="2895600" cy="4525963"/>
          </a:xfrm>
          <a:prstGeom prst="rect">
            <a:avLst/>
          </a:prstGeom>
          <a:noFill/>
          <a:ln>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a:lnSpc>
                <a:spcPct val="150000"/>
              </a:lnSpc>
              <a:buFontTx/>
              <a:buNone/>
            </a:pPr>
            <a:r>
              <a:rPr lang="en-US" altLang="zh-CN" sz="2000" kern="0">
                <a:ea typeface="SimSun" panose="02010600030101010101" pitchFamily="2" charset="-122"/>
              </a:rPr>
              <a:t>Tight-binding/LCMO</a:t>
            </a:r>
          </a:p>
          <a:p>
            <a:pPr>
              <a:lnSpc>
                <a:spcPct val="150000"/>
              </a:lnSpc>
            </a:pPr>
            <a:r>
              <a:rPr lang="en-US" altLang="zh-CN" sz="2000" kern="0">
                <a:ea typeface="SimSun" panose="02010600030101010101" pitchFamily="2" charset="-122"/>
              </a:rPr>
              <a:t>Assume some electrons indep. of each other </a:t>
            </a:r>
          </a:p>
          <a:p>
            <a:pPr>
              <a:lnSpc>
                <a:spcPct val="150000"/>
              </a:lnSpc>
            </a:pPr>
            <a:r>
              <a:rPr lang="en-US" altLang="zh-CN" sz="2000" kern="0">
                <a:ea typeface="SimSun" panose="02010600030101010101" pitchFamily="2" charset="-122"/>
              </a:rPr>
              <a:t>Linear combination of </a:t>
            </a:r>
          </a:p>
          <a:p>
            <a:pPr>
              <a:lnSpc>
                <a:spcPct val="150000"/>
              </a:lnSpc>
            </a:pPr>
            <a:r>
              <a:rPr lang="en-US" altLang="zh-CN" sz="2000" kern="0">
                <a:ea typeface="SimSun" panose="02010600030101010101" pitchFamily="2" charset="-122"/>
              </a:rPr>
              <a:t>Wannier functions = unperturbed atomic orbital </a:t>
            </a:r>
            <a:endParaRPr lang="en-US" altLang="zh-CN" sz="2000" kern="0" dirty="0">
              <a:ea typeface="SimSun" panose="02010600030101010101" pitchFamily="2" charset="-122"/>
            </a:endParaRPr>
          </a:p>
        </p:txBody>
      </p:sp>
      <p:sp>
        <p:nvSpPr>
          <p:cNvPr id="11" name="Rectangle 6"/>
          <p:cNvSpPr txBox="1">
            <a:spLocks noChangeArrowheads="1"/>
          </p:cNvSpPr>
          <p:nvPr/>
        </p:nvSpPr>
        <p:spPr bwMode="auto">
          <a:xfrm>
            <a:off x="5562600" y="-27384"/>
            <a:ext cx="3429000" cy="4525963"/>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50000"/>
              </a:lnSpc>
              <a:buFontTx/>
              <a:buNone/>
            </a:pPr>
            <a:r>
              <a:rPr lang="en-US" altLang="zh-CN" sz="2400" dirty="0" err="1">
                <a:ea typeface="SimSun" panose="02010600030101010101" pitchFamily="2" charset="-122"/>
              </a:rPr>
              <a:t>k·p</a:t>
            </a:r>
            <a:r>
              <a:rPr lang="en-US" altLang="zh-CN" sz="2400" dirty="0">
                <a:ea typeface="SimSun" panose="02010600030101010101" pitchFamily="2" charset="-122"/>
              </a:rPr>
              <a:t> Theory</a:t>
            </a:r>
          </a:p>
          <a:p>
            <a:pPr>
              <a:lnSpc>
                <a:spcPct val="150000"/>
              </a:lnSpc>
            </a:pPr>
            <a:r>
              <a:rPr lang="en-US" altLang="zh-CN" sz="2000" dirty="0">
                <a:ea typeface="SimSun" panose="02010600030101010101" pitchFamily="2" charset="-122"/>
              </a:rPr>
              <a:t>Useful for understanding interactions between bands</a:t>
            </a:r>
          </a:p>
          <a:p>
            <a:pPr>
              <a:lnSpc>
                <a:spcPct val="150000"/>
              </a:lnSpc>
            </a:pPr>
            <a:r>
              <a:rPr lang="en-US" altLang="zh-CN" sz="2000" dirty="0">
                <a:ea typeface="SimSun" panose="02010600030101010101" pitchFamily="2" charset="-122"/>
              </a:rPr>
              <a:t>Critical points of BZ have specific properties.</a:t>
            </a:r>
          </a:p>
        </p:txBody>
      </p:sp>
      <p:sp>
        <p:nvSpPr>
          <p:cNvPr id="5" name="Rectangle 6">
            <a:extLst>
              <a:ext uri="{FF2B5EF4-FFF2-40B4-BE49-F238E27FC236}">
                <a16:creationId xmlns:a16="http://schemas.microsoft.com/office/drawing/2014/main" id="{81B64117-ECDB-42B2-B06A-8EEEF123B283}"/>
              </a:ext>
            </a:extLst>
          </p:cNvPr>
          <p:cNvSpPr txBox="1">
            <a:spLocks noChangeArrowheads="1"/>
          </p:cNvSpPr>
          <p:nvPr/>
        </p:nvSpPr>
        <p:spPr bwMode="auto">
          <a:xfrm>
            <a:off x="204788" y="5791200"/>
            <a:ext cx="8763000" cy="960438"/>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buFontTx/>
              <a:buNone/>
            </a:pPr>
            <a:r>
              <a:rPr lang="en-US" altLang="zh-CN" sz="2000" b="1" dirty="0">
                <a:ea typeface="SimSun" panose="02010600030101010101" pitchFamily="2" charset="-122"/>
              </a:rPr>
              <a:t>Density functional theory </a:t>
            </a:r>
            <a:r>
              <a:rPr lang="en-US" altLang="zh-CN" sz="2000" dirty="0">
                <a:ea typeface="SimSun" panose="02010600030101010101" pitchFamily="2" charset="-122"/>
              </a:rPr>
              <a:t>(DFT) takes into account Coulomb, exchange and correlation energies of electrons. Guess and iterate. Gives good </a:t>
            </a:r>
            <a:r>
              <a:rPr lang="en-US" altLang="zh-CN" sz="2000" dirty="0" err="1">
                <a:ea typeface="SimSun" panose="02010600030101010101" pitchFamily="2" charset="-122"/>
              </a:rPr>
              <a:t>bandstructure</a:t>
            </a:r>
            <a:r>
              <a:rPr lang="en-US" altLang="zh-CN" sz="2000" dirty="0">
                <a:ea typeface="SimSun" panose="02010600030101010101" pitchFamily="2" charset="-122"/>
              </a:rPr>
              <a:t>.</a:t>
            </a:r>
          </a:p>
        </p:txBody>
      </p:sp>
      <p:sp>
        <p:nvSpPr>
          <p:cNvPr id="6" name="Rectangle 6">
            <a:extLst>
              <a:ext uri="{FF2B5EF4-FFF2-40B4-BE49-F238E27FC236}">
                <a16:creationId xmlns:a16="http://schemas.microsoft.com/office/drawing/2014/main" id="{89EA8866-DD90-4AC6-A22D-D81E57D59670}"/>
              </a:ext>
            </a:extLst>
          </p:cNvPr>
          <p:cNvSpPr txBox="1">
            <a:spLocks noChangeArrowheads="1"/>
          </p:cNvSpPr>
          <p:nvPr/>
        </p:nvSpPr>
        <p:spPr bwMode="auto">
          <a:xfrm>
            <a:off x="169291" y="4689974"/>
            <a:ext cx="8939213" cy="960438"/>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buFontTx/>
              <a:buNone/>
            </a:pPr>
            <a:r>
              <a:rPr lang="en-US" altLang="zh-CN" sz="2000" dirty="0" err="1">
                <a:ea typeface="SimSun" panose="02010600030101010101" pitchFamily="2" charset="-122"/>
              </a:rPr>
              <a:t>Pseudopotential</a:t>
            </a:r>
            <a:r>
              <a:rPr lang="en-US" altLang="zh-CN" sz="2000" dirty="0">
                <a:ea typeface="SimSun" panose="02010600030101010101" pitchFamily="2" charset="-122"/>
              </a:rPr>
              <a:t> Method includes Coulomb repulsion &amp; Pauli exclusion. No exact way to calculate V(r), guess and iterate. Valence bands-&gt;charge density=</a:t>
            </a:r>
            <a:r>
              <a:rPr lang="az-Cyrl-AZ" altLang="zh-CN" sz="2000" dirty="0">
                <a:ea typeface="SimSun" panose="02010600030101010101" pitchFamily="2" charset="-122"/>
              </a:rPr>
              <a:t>ѱ</a:t>
            </a:r>
            <a:r>
              <a:rPr lang="en-US" altLang="zh-CN" sz="2000" dirty="0">
                <a:ea typeface="SimSun" panose="02010600030101010101" pitchFamily="2" charset="-122"/>
              </a:rPr>
              <a:t>*</a:t>
            </a:r>
            <a:r>
              <a:rPr lang="az-Cyrl-AZ" altLang="zh-CN" sz="2000" dirty="0">
                <a:ea typeface="SimSun" panose="02010600030101010101" pitchFamily="2" charset="-122"/>
              </a:rPr>
              <a:t>ѱ</a:t>
            </a:r>
            <a:r>
              <a:rPr lang="en-US" altLang="zh-CN" sz="2000" dirty="0">
                <a:ea typeface="SimSun" panose="02010600030101010101" pitchFamily="2" charset="-122"/>
              </a:rPr>
              <a:t>-&gt;V’</a:t>
            </a:r>
          </a:p>
        </p:txBody>
      </p:sp>
    </p:spTree>
    <p:extLst>
      <p:ext uri="{BB962C8B-B14F-4D97-AF65-F5344CB8AC3E}">
        <p14:creationId xmlns:p14="http://schemas.microsoft.com/office/powerpoint/2010/main" val="172402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152400" y="-27384"/>
            <a:ext cx="2514600" cy="4525963"/>
          </a:xfrm>
          <a:prstGeom prst="rect">
            <a:avLst/>
          </a:prstGeom>
          <a:noFill/>
          <a:ln>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algn="ctr">
              <a:lnSpc>
                <a:spcPct val="150000"/>
              </a:lnSpc>
              <a:buFontTx/>
              <a:buNone/>
            </a:pPr>
            <a:r>
              <a:rPr lang="en-US" altLang="zh-CN" sz="2000" kern="0">
                <a:ea typeface="SimSun" panose="02010600030101010101" pitchFamily="2" charset="-122"/>
              </a:rPr>
              <a:t>Nearly free e</a:t>
            </a:r>
            <a:r>
              <a:rPr lang="en-US" altLang="zh-CN" sz="2000" kern="0" baseline="30000">
                <a:ea typeface="SimSun" panose="02010600030101010101" pitchFamily="2" charset="-122"/>
              </a:rPr>
              <a:t>-</a:t>
            </a:r>
            <a:r>
              <a:rPr lang="en-US" altLang="zh-CN" sz="2000" kern="0">
                <a:ea typeface="SimSun" panose="02010600030101010101" pitchFamily="2" charset="-122"/>
              </a:rPr>
              <a:t>’s</a:t>
            </a:r>
          </a:p>
          <a:p>
            <a:pPr>
              <a:lnSpc>
                <a:spcPct val="150000"/>
              </a:lnSpc>
            </a:pPr>
            <a:r>
              <a:rPr lang="en-US" altLang="zh-CN" sz="2000" kern="0">
                <a:ea typeface="SimSun" panose="02010600030101010101" pitchFamily="2" charset="-122"/>
              </a:rPr>
              <a:t>Large overlap </a:t>
            </a:r>
          </a:p>
          <a:p>
            <a:pPr>
              <a:lnSpc>
                <a:spcPct val="150000"/>
              </a:lnSpc>
            </a:pPr>
            <a:r>
              <a:rPr lang="en-US" altLang="zh-CN" sz="2000" kern="0">
                <a:ea typeface="SimSun" panose="02010600030101010101" pitchFamily="2" charset="-122"/>
              </a:rPr>
              <a:t>Wave functions ~ plane waves</a:t>
            </a:r>
          </a:p>
          <a:p>
            <a:pPr>
              <a:lnSpc>
                <a:spcPct val="150000"/>
              </a:lnSpc>
            </a:pPr>
            <a:r>
              <a:rPr lang="en-US" altLang="zh-CN" sz="2000" kern="0">
                <a:ea typeface="SimSun" panose="02010600030101010101" pitchFamily="2" charset="-122"/>
              </a:rPr>
              <a:t>Assume energy is unchanged and solve for 1st order correction</a:t>
            </a:r>
            <a:endParaRPr lang="en-US" altLang="zh-CN" sz="2000" kern="0" dirty="0">
              <a:ea typeface="SimSun" panose="02010600030101010101" pitchFamily="2" charset="-122"/>
            </a:endParaRPr>
          </a:p>
        </p:txBody>
      </p:sp>
      <p:sp>
        <p:nvSpPr>
          <p:cNvPr id="10" name="Rectangle 6"/>
          <p:cNvSpPr txBox="1">
            <a:spLocks noChangeArrowheads="1"/>
          </p:cNvSpPr>
          <p:nvPr/>
        </p:nvSpPr>
        <p:spPr bwMode="auto">
          <a:xfrm>
            <a:off x="2667000" y="-27384"/>
            <a:ext cx="2895600" cy="4525963"/>
          </a:xfrm>
          <a:prstGeom prst="rect">
            <a:avLst/>
          </a:prstGeom>
          <a:noFill/>
          <a:ln>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1800">
                <a:solidFill>
                  <a:schemeClr val="tx1"/>
                </a:solidFill>
                <a:latin typeface="+mn-lt"/>
              </a:defRPr>
            </a:lvl9pPr>
          </a:lstStyle>
          <a:p>
            <a:pPr>
              <a:lnSpc>
                <a:spcPct val="150000"/>
              </a:lnSpc>
              <a:buFontTx/>
              <a:buNone/>
            </a:pPr>
            <a:r>
              <a:rPr lang="en-US" altLang="zh-CN" sz="2000" kern="0">
                <a:ea typeface="SimSun" panose="02010600030101010101" pitchFamily="2" charset="-122"/>
              </a:rPr>
              <a:t>Tight-binding/LCMO</a:t>
            </a:r>
          </a:p>
          <a:p>
            <a:pPr>
              <a:lnSpc>
                <a:spcPct val="150000"/>
              </a:lnSpc>
            </a:pPr>
            <a:r>
              <a:rPr lang="en-US" altLang="zh-CN" sz="2000" kern="0">
                <a:ea typeface="SimSun" panose="02010600030101010101" pitchFamily="2" charset="-122"/>
              </a:rPr>
              <a:t>Assume some electrons indep. of each other </a:t>
            </a:r>
          </a:p>
          <a:p>
            <a:pPr>
              <a:lnSpc>
                <a:spcPct val="150000"/>
              </a:lnSpc>
            </a:pPr>
            <a:r>
              <a:rPr lang="en-US" altLang="zh-CN" sz="2000" kern="0">
                <a:ea typeface="SimSun" panose="02010600030101010101" pitchFamily="2" charset="-122"/>
              </a:rPr>
              <a:t>Linear combination of </a:t>
            </a:r>
          </a:p>
          <a:p>
            <a:pPr>
              <a:lnSpc>
                <a:spcPct val="150000"/>
              </a:lnSpc>
            </a:pPr>
            <a:r>
              <a:rPr lang="en-US" altLang="zh-CN" sz="2000" kern="0">
                <a:ea typeface="SimSun" panose="02010600030101010101" pitchFamily="2" charset="-122"/>
              </a:rPr>
              <a:t>Wannier functions = unperturbed atomic orbital </a:t>
            </a:r>
            <a:endParaRPr lang="en-US" altLang="zh-CN" sz="2000" kern="0" dirty="0">
              <a:ea typeface="SimSun" panose="02010600030101010101" pitchFamily="2" charset="-122"/>
            </a:endParaRPr>
          </a:p>
        </p:txBody>
      </p:sp>
      <p:sp>
        <p:nvSpPr>
          <p:cNvPr id="11" name="Rectangle 6"/>
          <p:cNvSpPr txBox="1">
            <a:spLocks noChangeArrowheads="1"/>
          </p:cNvSpPr>
          <p:nvPr/>
        </p:nvSpPr>
        <p:spPr bwMode="auto">
          <a:xfrm>
            <a:off x="5562600" y="-27384"/>
            <a:ext cx="3429000" cy="4525963"/>
          </a:xfrm>
          <a:prstGeom prst="rect">
            <a:avLst/>
          </a:prstGeom>
          <a:noFill/>
          <a:ln w="9525">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50000"/>
              </a:lnSpc>
              <a:buFontTx/>
              <a:buNone/>
            </a:pPr>
            <a:r>
              <a:rPr lang="en-US" altLang="zh-CN" sz="2400" dirty="0" err="1">
                <a:ea typeface="SimSun" panose="02010600030101010101" pitchFamily="2" charset="-122"/>
              </a:rPr>
              <a:t>k·p</a:t>
            </a:r>
            <a:r>
              <a:rPr lang="en-US" altLang="zh-CN" sz="2400" dirty="0">
                <a:ea typeface="SimSun" panose="02010600030101010101" pitchFamily="2" charset="-122"/>
              </a:rPr>
              <a:t> Theory</a:t>
            </a:r>
          </a:p>
          <a:p>
            <a:pPr>
              <a:lnSpc>
                <a:spcPct val="150000"/>
              </a:lnSpc>
            </a:pPr>
            <a:r>
              <a:rPr lang="en-US" altLang="zh-CN" sz="2000" dirty="0">
                <a:ea typeface="SimSun" panose="02010600030101010101" pitchFamily="2" charset="-122"/>
              </a:rPr>
              <a:t>Useful for understanding interactions between bands</a:t>
            </a:r>
          </a:p>
          <a:p>
            <a:pPr>
              <a:lnSpc>
                <a:spcPct val="150000"/>
              </a:lnSpc>
            </a:pPr>
            <a:r>
              <a:rPr lang="en-US" altLang="zh-CN" sz="2000" dirty="0">
                <a:ea typeface="SimSun" panose="02010600030101010101" pitchFamily="2" charset="-122"/>
              </a:rPr>
              <a:t>Critical points of BZ have specific properties.</a:t>
            </a:r>
          </a:p>
          <a:p>
            <a:pPr>
              <a:lnSpc>
                <a:spcPct val="150000"/>
              </a:lnSpc>
            </a:pPr>
            <a:r>
              <a:rPr lang="en-US" altLang="zh-CN" sz="2000" dirty="0">
                <a:ea typeface="SimSun" panose="02010600030101010101" pitchFamily="2" charset="-122"/>
              </a:rPr>
              <a:t>If critical point energies are known, treat nearby points as critical energy plus perturbation</a:t>
            </a:r>
          </a:p>
        </p:txBody>
      </p:sp>
    </p:spTree>
    <p:extLst>
      <p:ext uri="{BB962C8B-B14F-4D97-AF65-F5344CB8AC3E}">
        <p14:creationId xmlns:p14="http://schemas.microsoft.com/office/powerpoint/2010/main" val="273885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Content Placeholder 4"/>
          <p:cNvSpPr>
            <a:spLocks noGrp="1"/>
          </p:cNvSpPr>
          <p:nvPr>
            <p:ph idx="1"/>
          </p:nvPr>
        </p:nvSpPr>
        <p:spPr>
          <a:xfrm>
            <a:off x="304800" y="1355997"/>
            <a:ext cx="8763000" cy="5313363"/>
          </a:xfrm>
        </p:spPr>
        <p:txBody>
          <a:bodyPr/>
          <a:lstStyle/>
          <a:p>
            <a:r>
              <a:rPr lang="en-US" dirty="0"/>
              <a:t>Most holes (electrons) spend most of their time near the top (bottom) of the valence (conduction) band so properties nearby these points important</a:t>
            </a:r>
          </a:p>
        </p:txBody>
      </p:sp>
      <p:sp>
        <p:nvSpPr>
          <p:cNvPr id="61444" name="Title 1"/>
          <p:cNvSpPr>
            <a:spLocks noGrp="1"/>
          </p:cNvSpPr>
          <p:nvPr>
            <p:ph type="title"/>
          </p:nvPr>
        </p:nvSpPr>
        <p:spPr>
          <a:xfrm>
            <a:off x="457200" y="-3175"/>
            <a:ext cx="8229600" cy="815975"/>
          </a:xfrm>
        </p:spPr>
        <p:txBody>
          <a:bodyPr/>
          <a:lstStyle/>
          <a:p>
            <a:pPr algn="ctr"/>
            <a:r>
              <a:rPr lang="en-US" dirty="0" err="1"/>
              <a:t>k○p</a:t>
            </a:r>
            <a:r>
              <a:rPr lang="en-US" dirty="0"/>
              <a:t> Theory</a:t>
            </a:r>
          </a:p>
        </p:txBody>
      </p:sp>
    </p:spTree>
    <p:extLst>
      <p:ext uri="{BB962C8B-B14F-4D97-AF65-F5344CB8AC3E}">
        <p14:creationId xmlns:p14="http://schemas.microsoft.com/office/powerpoint/2010/main" val="35608742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68960"/>
            <a:ext cx="4953784" cy="105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Content Placeholder 4"/>
          <p:cNvSpPr>
            <a:spLocks noGrp="1"/>
          </p:cNvSpPr>
          <p:nvPr>
            <p:ph idx="1"/>
          </p:nvPr>
        </p:nvSpPr>
        <p:spPr>
          <a:xfrm>
            <a:off x="304800" y="1355997"/>
            <a:ext cx="8763000" cy="5313363"/>
          </a:xfrm>
        </p:spPr>
        <p:txBody>
          <a:bodyPr/>
          <a:lstStyle/>
          <a:p>
            <a:r>
              <a:rPr lang="en-US" sz="2400" dirty="0"/>
              <a:t>Most holes (electrons) spend most of their time near the top (bottom) of the valence (conduction) band so properties nearby these points important</a:t>
            </a:r>
          </a:p>
          <a:p>
            <a:r>
              <a:rPr lang="en-US" dirty="0"/>
              <a:t>Based on perturbation theory</a:t>
            </a:r>
          </a:p>
          <a:p>
            <a:endParaRPr lang="en-US" dirty="0"/>
          </a:p>
          <a:p>
            <a:endParaRPr lang="en-US" dirty="0"/>
          </a:p>
          <a:p>
            <a:r>
              <a:rPr lang="en-US" dirty="0"/>
              <a:t>V</a:t>
            </a:r>
            <a:r>
              <a:rPr lang="en-US" baseline="-25000" dirty="0"/>
              <a:t>~ </a:t>
            </a:r>
            <a:r>
              <a:rPr lang="en-US" dirty="0"/>
              <a:t>is the periodic potential (of the lattice), and V</a:t>
            </a:r>
            <a:r>
              <a:rPr lang="en-US" baseline="-25000" dirty="0"/>
              <a:t>U</a:t>
            </a:r>
            <a:r>
              <a:rPr lang="en-US" dirty="0"/>
              <a:t> is the confinement potential</a:t>
            </a:r>
          </a:p>
          <a:p>
            <a:endParaRPr lang="en-US" dirty="0"/>
          </a:p>
          <a:p>
            <a:endParaRPr lang="en-US" dirty="0"/>
          </a:p>
        </p:txBody>
      </p:sp>
      <p:sp>
        <p:nvSpPr>
          <p:cNvPr id="61444" name="Title 1"/>
          <p:cNvSpPr>
            <a:spLocks noGrp="1"/>
          </p:cNvSpPr>
          <p:nvPr>
            <p:ph type="title"/>
          </p:nvPr>
        </p:nvSpPr>
        <p:spPr>
          <a:xfrm>
            <a:off x="457200" y="-3175"/>
            <a:ext cx="8229600" cy="815975"/>
          </a:xfrm>
        </p:spPr>
        <p:txBody>
          <a:bodyPr/>
          <a:lstStyle/>
          <a:p>
            <a:pPr algn="ctr"/>
            <a:r>
              <a:rPr lang="en-US" dirty="0" err="1"/>
              <a:t>k○p</a:t>
            </a:r>
            <a:r>
              <a:rPr lang="en-US" dirty="0"/>
              <a:t> Theory</a:t>
            </a:r>
          </a:p>
        </p:txBody>
      </p:sp>
      <p:pic>
        <p:nvPicPr>
          <p:cNvPr id="4096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1833" y="3141741"/>
            <a:ext cx="3293731" cy="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886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6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pPr algn="ctr"/>
            <a:r>
              <a:rPr lang="en-US"/>
              <a:t>How Bands “Run”</a:t>
            </a:r>
          </a:p>
        </p:txBody>
      </p:sp>
      <p:sp>
        <p:nvSpPr>
          <p:cNvPr id="5" name="Rectangle 4"/>
          <p:cNvSpPr>
            <a:spLocks noChangeArrowheads="1"/>
          </p:cNvSpPr>
          <p:nvPr/>
        </p:nvSpPr>
        <p:spPr bwMode="auto">
          <a:xfrm>
            <a:off x="285750" y="1419225"/>
            <a:ext cx="8858250" cy="263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lnSpc>
                <a:spcPct val="90000"/>
              </a:lnSpc>
              <a:spcBef>
                <a:spcPct val="0"/>
              </a:spcBef>
              <a:buClrTx/>
              <a:buSzTx/>
              <a:buFontTx/>
              <a:buNone/>
            </a:pPr>
            <a:r>
              <a:rPr lang="en-US" dirty="0" err="1">
                <a:latin typeface="Symbol" panose="05050102010706020507" pitchFamily="18" charset="2"/>
              </a:rPr>
              <a:t>Y</a:t>
            </a:r>
            <a:r>
              <a:rPr lang="en-US" baseline="-25000" dirty="0" err="1">
                <a:latin typeface="Arial" panose="020B0604020202020204" pitchFamily="34" charset="0"/>
              </a:rPr>
              <a:t>k</a:t>
            </a:r>
            <a:r>
              <a:rPr lang="en-US" dirty="0">
                <a:latin typeface="Arial" panose="020B0604020202020204" pitchFamily="34" charset="0"/>
              </a:rPr>
              <a:t> = </a:t>
            </a:r>
            <a:r>
              <a:rPr lang="en-US" dirty="0">
                <a:latin typeface="Symbol" panose="05050102010706020507" pitchFamily="18" charset="2"/>
              </a:rPr>
              <a:t>S</a:t>
            </a:r>
            <a:r>
              <a:rPr lang="en-US" dirty="0">
                <a:latin typeface="Arial" panose="020B0604020202020204" pitchFamily="34" charset="0"/>
              </a:rPr>
              <a:t> </a:t>
            </a:r>
            <a:r>
              <a:rPr lang="en-US" dirty="0" err="1">
                <a:latin typeface="Arial" panose="020B0604020202020204" pitchFamily="34" charset="0"/>
              </a:rPr>
              <a:t>e</a:t>
            </a:r>
            <a:r>
              <a:rPr lang="en-US" baseline="30000" dirty="0" err="1">
                <a:latin typeface="Arial" panose="020B0604020202020204" pitchFamily="34" charset="0"/>
              </a:rPr>
              <a:t>ikna</a:t>
            </a:r>
            <a:r>
              <a:rPr lang="en-US" dirty="0" err="1">
                <a:latin typeface="Symbol" panose="05050102010706020507" pitchFamily="18" charset="2"/>
              </a:rPr>
              <a:t>c</a:t>
            </a:r>
            <a:r>
              <a:rPr lang="en-US" baseline="-25000" dirty="0" err="1">
                <a:latin typeface="Arial" panose="020B0604020202020204" pitchFamily="34" charset="0"/>
              </a:rPr>
              <a:t>n</a:t>
            </a:r>
            <a:r>
              <a:rPr lang="en-US" baseline="-25000" dirty="0">
                <a:latin typeface="Arial" panose="020B0604020202020204" pitchFamily="34" charset="0"/>
              </a:rPr>
              <a:t> </a:t>
            </a:r>
            <a:r>
              <a:rPr lang="en-US" dirty="0"/>
              <a:t>(tight binding) </a:t>
            </a:r>
            <a:endParaRPr lang="en-US" dirty="0">
              <a:latin typeface="Symbol" panose="05050102010706020507" pitchFamily="18" charset="2"/>
            </a:endParaRPr>
          </a:p>
          <a:p>
            <a:pPr algn="ctr" eaLnBrk="1" hangingPunct="1">
              <a:spcBef>
                <a:spcPct val="0"/>
              </a:spcBef>
              <a:buClrTx/>
              <a:buSzTx/>
              <a:buFontTx/>
              <a:buNone/>
            </a:pPr>
            <a:r>
              <a:rPr lang="en-US" dirty="0"/>
              <a:t>applies in general </a:t>
            </a:r>
          </a:p>
          <a:p>
            <a:pPr eaLnBrk="1" hangingPunct="1">
              <a:spcBef>
                <a:spcPct val="0"/>
              </a:spcBef>
              <a:buClrTx/>
              <a:buSzTx/>
              <a:buFontTx/>
              <a:buNone/>
            </a:pPr>
            <a:endParaRPr lang="en-US" b="1" dirty="0"/>
          </a:p>
          <a:p>
            <a:pPr eaLnBrk="1" hangingPunct="1">
              <a:spcBef>
                <a:spcPct val="0"/>
              </a:spcBef>
              <a:buClrTx/>
              <a:buSzTx/>
              <a:buFontTx/>
              <a:buNone/>
            </a:pPr>
            <a:r>
              <a:rPr lang="en-US" dirty="0"/>
              <a:t>It</a:t>
            </a:r>
            <a:r>
              <a:rPr lang="en-US" b="1" dirty="0"/>
              <a:t> </a:t>
            </a:r>
            <a:r>
              <a:rPr lang="en-US" dirty="0"/>
              <a:t>does not, however, say anything about whether the lowest energy should occur at k=0 or at the BZ edge.</a:t>
            </a:r>
          </a:p>
        </p:txBody>
      </p:sp>
    </p:spTree>
    <p:extLst>
      <p:ext uri="{BB962C8B-B14F-4D97-AF65-F5344CB8AC3E}">
        <p14:creationId xmlns:p14="http://schemas.microsoft.com/office/powerpoint/2010/main" val="2642767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8280" y="2946563"/>
            <a:ext cx="3906391" cy="83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Content Placeholder 4"/>
          <p:cNvSpPr>
            <a:spLocks noGrp="1"/>
          </p:cNvSpPr>
          <p:nvPr>
            <p:ph idx="1"/>
          </p:nvPr>
        </p:nvSpPr>
        <p:spPr>
          <a:xfrm>
            <a:off x="304800" y="1355997"/>
            <a:ext cx="8763000" cy="5313363"/>
          </a:xfrm>
        </p:spPr>
        <p:txBody>
          <a:bodyPr/>
          <a:lstStyle/>
          <a:p>
            <a:r>
              <a:rPr lang="en-US" sz="2400" dirty="0"/>
              <a:t>Most holes (electrons) spend most of their time near the top (bottom) of the valence (conduction) band so properties nearby these points important</a:t>
            </a:r>
          </a:p>
          <a:p>
            <a:r>
              <a:rPr lang="en-US" dirty="0"/>
              <a:t>Based on perturbation theory</a:t>
            </a:r>
          </a:p>
          <a:p>
            <a:endParaRPr lang="en-US" dirty="0"/>
          </a:p>
          <a:p>
            <a:r>
              <a:rPr lang="en-US" dirty="0"/>
              <a:t>V</a:t>
            </a:r>
            <a:r>
              <a:rPr lang="en-US" baseline="-25000" dirty="0"/>
              <a:t>~ </a:t>
            </a:r>
            <a:r>
              <a:rPr lang="en-US" dirty="0"/>
              <a:t>is the periodic potential (of the lattice), and V</a:t>
            </a:r>
            <a:r>
              <a:rPr lang="en-US" baseline="-25000" dirty="0"/>
              <a:t>U</a:t>
            </a:r>
            <a:r>
              <a:rPr lang="en-US" dirty="0"/>
              <a:t> is the confinement potential</a:t>
            </a:r>
          </a:p>
          <a:p>
            <a:endParaRPr lang="en-US" dirty="0"/>
          </a:p>
          <a:p>
            <a:r>
              <a:rPr lang="en-US" dirty="0"/>
              <a:t>V</a:t>
            </a:r>
            <a:r>
              <a:rPr lang="en-US" baseline="-25000" dirty="0"/>
              <a:t>0</a:t>
            </a:r>
            <a:r>
              <a:rPr lang="en-US" dirty="0"/>
              <a:t> and x</a:t>
            </a:r>
            <a:r>
              <a:rPr lang="en-US" baseline="-25000" dirty="0"/>
              <a:t>0</a:t>
            </a:r>
            <a:r>
              <a:rPr lang="en-US" dirty="0"/>
              <a:t> are some arbitrary positive constants. If V</a:t>
            </a:r>
            <a:r>
              <a:rPr lang="en-US" baseline="-25000" dirty="0"/>
              <a:t>U</a:t>
            </a:r>
            <a:r>
              <a:rPr lang="en-US" dirty="0"/>
              <a:t> is small, then the solutions to the S.E. are of the Bloch form:</a:t>
            </a:r>
          </a:p>
          <a:p>
            <a:endParaRPr lang="en-US" dirty="0"/>
          </a:p>
        </p:txBody>
      </p:sp>
      <p:pic>
        <p:nvPicPr>
          <p:cNvPr id="4096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5213" y="5897835"/>
            <a:ext cx="30130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itle 1"/>
          <p:cNvSpPr>
            <a:spLocks noGrp="1"/>
          </p:cNvSpPr>
          <p:nvPr>
            <p:ph type="title"/>
          </p:nvPr>
        </p:nvSpPr>
        <p:spPr>
          <a:xfrm>
            <a:off x="457200" y="-3175"/>
            <a:ext cx="8229600" cy="815975"/>
          </a:xfrm>
        </p:spPr>
        <p:txBody>
          <a:bodyPr/>
          <a:lstStyle/>
          <a:p>
            <a:pPr algn="ctr"/>
            <a:r>
              <a:rPr lang="en-US" dirty="0" err="1"/>
              <a:t>k○p</a:t>
            </a:r>
            <a:r>
              <a:rPr lang="en-US" dirty="0"/>
              <a:t> Theory</a:t>
            </a:r>
          </a:p>
        </p:txBody>
      </p:sp>
      <p:pic>
        <p:nvPicPr>
          <p:cNvPr id="4096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5123" y="2946563"/>
            <a:ext cx="20447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30313" y="4509120"/>
            <a:ext cx="67849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031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6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r>
              <a:rPr lang="en-US" kern="0"/>
              <a:t>Essense of k○p Theory </a:t>
            </a:r>
          </a:p>
        </p:txBody>
      </p:sp>
      <p:graphicFrame>
        <p:nvGraphicFramePr>
          <p:cNvPr id="11" name="Object 2"/>
          <p:cNvGraphicFramePr>
            <a:graphicFrameLocks noChangeAspect="1"/>
          </p:cNvGraphicFramePr>
          <p:nvPr/>
        </p:nvGraphicFramePr>
        <p:xfrm>
          <a:off x="2836803" y="1553999"/>
          <a:ext cx="3289300" cy="693738"/>
        </p:xfrm>
        <a:graphic>
          <a:graphicData uri="http://schemas.openxmlformats.org/presentationml/2006/ole">
            <mc:AlternateContent xmlns:mc="http://schemas.openxmlformats.org/markup-compatibility/2006">
              <mc:Choice xmlns:v="urn:schemas-microsoft-com:vml" Requires="v">
                <p:oleObj name="Equation" r:id="rId3" imgW="1143000" imgH="241200" progId="Equation.3">
                  <p:embed/>
                </p:oleObj>
              </mc:Choice>
              <mc:Fallback>
                <p:oleObj name="Equation" r:id="rId3" imgW="1143000" imgH="241200" progId="Equation.3">
                  <p:embed/>
                  <p:pic>
                    <p:nvPicPr>
                      <p:cNvPr id="11" name="Object 2"/>
                      <p:cNvPicPr>
                        <a:picLocks noChangeAspect="1" noChangeArrowheads="1"/>
                      </p:cNvPicPr>
                      <p:nvPr/>
                    </p:nvPicPr>
                    <p:blipFill>
                      <a:blip r:embed="rId4"/>
                      <a:srcRect/>
                      <a:stretch>
                        <a:fillRect/>
                      </a:stretch>
                    </p:blipFill>
                    <p:spPr bwMode="auto">
                      <a:xfrm>
                        <a:off x="2836803" y="1553999"/>
                        <a:ext cx="3289300" cy="693738"/>
                      </a:xfrm>
                      <a:prstGeom prst="rect">
                        <a:avLst/>
                      </a:prstGeom>
                      <a:noFill/>
                      <a:ln w="25400">
                        <a:noFill/>
                        <a:miter lim="800000"/>
                        <a:headEnd/>
                        <a:tailEnd/>
                      </a:ln>
                      <a:effectLst/>
                    </p:spPr>
                  </p:pic>
                </p:oleObj>
              </mc:Fallback>
            </mc:AlternateContent>
          </a:graphicData>
        </a:graphic>
      </p:graphicFrame>
      <p:sp>
        <p:nvSpPr>
          <p:cNvPr id="2" name="TextBox 1"/>
          <p:cNvSpPr txBox="1"/>
          <p:nvPr/>
        </p:nvSpPr>
        <p:spPr>
          <a:xfrm>
            <a:off x="1475656" y="1747677"/>
            <a:ext cx="7668344" cy="369332"/>
          </a:xfrm>
          <a:prstGeom prst="rect">
            <a:avLst/>
          </a:prstGeom>
          <a:noFill/>
        </p:spPr>
        <p:txBody>
          <a:bodyPr wrap="square" rtlCol="0">
            <a:spAutoFit/>
          </a:bodyPr>
          <a:lstStyle/>
          <a:p>
            <a:r>
              <a:rPr lang="en-US" dirty="0"/>
              <a:t>Plug Bloch 				into S.E.</a:t>
            </a:r>
          </a:p>
        </p:txBody>
      </p:sp>
      <p:sp>
        <p:nvSpPr>
          <p:cNvPr id="3" name="TextBox 2"/>
          <p:cNvSpPr txBox="1"/>
          <p:nvPr/>
        </p:nvSpPr>
        <p:spPr>
          <a:xfrm>
            <a:off x="7766050" y="1536453"/>
            <a:ext cx="1462633" cy="646331"/>
          </a:xfrm>
          <a:prstGeom prst="rect">
            <a:avLst/>
          </a:prstGeom>
          <a:noFill/>
        </p:spPr>
        <p:txBody>
          <a:bodyPr wrap="square" rtlCol="0">
            <a:spAutoFit/>
          </a:bodyPr>
          <a:lstStyle/>
          <a:p>
            <a:pPr algn="ctr"/>
            <a:r>
              <a:rPr lang="en-US" dirty="0"/>
              <a:t>Reference in notes</a:t>
            </a:r>
          </a:p>
        </p:txBody>
      </p:sp>
    </p:spTree>
    <p:extLst>
      <p:ext uri="{BB962C8B-B14F-4D97-AF65-F5344CB8AC3E}">
        <p14:creationId xmlns:p14="http://schemas.microsoft.com/office/powerpoint/2010/main" val="1092091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r>
              <a:rPr lang="en-US" kern="0"/>
              <a:t>Essense of k○p Theory </a:t>
            </a:r>
          </a:p>
        </p:txBody>
      </p:sp>
      <p:sp>
        <p:nvSpPr>
          <p:cNvPr id="7" name="Left Brace 6"/>
          <p:cNvSpPr/>
          <p:nvPr/>
        </p:nvSpPr>
        <p:spPr>
          <a:xfrm rot="16200000">
            <a:off x="6717779" y="3122651"/>
            <a:ext cx="381000" cy="1371600"/>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TextBox 3"/>
          <p:cNvSpPr txBox="1">
            <a:spLocks noChangeArrowheads="1"/>
          </p:cNvSpPr>
          <p:nvPr/>
        </p:nvSpPr>
        <p:spPr bwMode="auto">
          <a:xfrm>
            <a:off x="6642695" y="3939281"/>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800" i="1"/>
              <a:t>E’</a:t>
            </a:r>
            <a:r>
              <a:rPr lang="en-US" sz="2800" i="1" baseline="-25000"/>
              <a:t>k</a:t>
            </a:r>
          </a:p>
        </p:txBody>
      </p:sp>
      <p:graphicFrame>
        <p:nvGraphicFramePr>
          <p:cNvPr id="11" name="Object 2"/>
          <p:cNvGraphicFramePr>
            <a:graphicFrameLocks noChangeAspect="1"/>
          </p:cNvGraphicFramePr>
          <p:nvPr/>
        </p:nvGraphicFramePr>
        <p:xfrm>
          <a:off x="2836803" y="1553999"/>
          <a:ext cx="3289300" cy="693738"/>
        </p:xfrm>
        <a:graphic>
          <a:graphicData uri="http://schemas.openxmlformats.org/presentationml/2006/ole">
            <mc:AlternateContent xmlns:mc="http://schemas.openxmlformats.org/markup-compatibility/2006">
              <mc:Choice xmlns:v="urn:schemas-microsoft-com:vml" Requires="v">
                <p:oleObj name="Equation" r:id="rId3" imgW="1143000" imgH="241200" progId="Equation.3">
                  <p:embed/>
                </p:oleObj>
              </mc:Choice>
              <mc:Fallback>
                <p:oleObj name="Equation" r:id="rId3" imgW="1143000" imgH="241200" progId="Equation.3">
                  <p:embed/>
                  <p:pic>
                    <p:nvPicPr>
                      <p:cNvPr id="11" name="Object 2"/>
                      <p:cNvPicPr>
                        <a:picLocks noChangeAspect="1" noChangeArrowheads="1"/>
                      </p:cNvPicPr>
                      <p:nvPr/>
                    </p:nvPicPr>
                    <p:blipFill>
                      <a:blip r:embed="rId4"/>
                      <a:srcRect/>
                      <a:stretch>
                        <a:fillRect/>
                      </a:stretch>
                    </p:blipFill>
                    <p:spPr bwMode="auto">
                      <a:xfrm>
                        <a:off x="2836803" y="1553999"/>
                        <a:ext cx="3289300" cy="693738"/>
                      </a:xfrm>
                      <a:prstGeom prst="rect">
                        <a:avLst/>
                      </a:prstGeom>
                      <a:noFill/>
                      <a:ln w="25400">
                        <a:noFill/>
                        <a:miter lim="800000"/>
                        <a:headEnd/>
                        <a:tailEnd/>
                      </a:ln>
                      <a:effectLst/>
                    </p:spPr>
                  </p:pic>
                </p:oleObj>
              </mc:Fallback>
            </mc:AlternateContent>
          </a:graphicData>
        </a:graphic>
      </p:graphicFrame>
      <p:sp>
        <p:nvSpPr>
          <p:cNvPr id="12" name="Rectangle 11"/>
          <p:cNvSpPr/>
          <p:nvPr/>
        </p:nvSpPr>
        <p:spPr>
          <a:xfrm>
            <a:off x="899593" y="2628751"/>
            <a:ext cx="7597774" cy="830997"/>
          </a:xfrm>
          <a:prstGeom prst="rect">
            <a:avLst/>
          </a:prstGeom>
        </p:spPr>
        <p:txBody>
          <a:bodyPr wrap="square">
            <a:spAutoFit/>
          </a:bodyPr>
          <a:lstStyle/>
          <a:p>
            <a:r>
              <a:rPr lang="en-US" sz="2400" dirty="0"/>
              <a:t>When we plug in the Bloch </a:t>
            </a:r>
            <a:r>
              <a:rPr lang="en-US" sz="2400" dirty="0" err="1"/>
              <a:t>wavefunction</a:t>
            </a:r>
            <a:r>
              <a:rPr lang="en-US" sz="2400" dirty="0"/>
              <a:t>, we can write the Schrodinger equation in this form.</a:t>
            </a:r>
          </a:p>
        </p:txBody>
      </p:sp>
      <p:pic>
        <p:nvPicPr>
          <p:cNvPr id="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9592" y="2474951"/>
            <a:ext cx="759777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75656" y="1747677"/>
            <a:ext cx="7668344" cy="369332"/>
          </a:xfrm>
          <a:prstGeom prst="rect">
            <a:avLst/>
          </a:prstGeom>
          <a:noFill/>
        </p:spPr>
        <p:txBody>
          <a:bodyPr wrap="square" rtlCol="0">
            <a:spAutoFit/>
          </a:bodyPr>
          <a:lstStyle/>
          <a:p>
            <a:r>
              <a:rPr lang="en-US" dirty="0"/>
              <a:t>Plug Bloch 				into S.E.</a:t>
            </a:r>
          </a:p>
        </p:txBody>
      </p:sp>
      <p:sp>
        <p:nvSpPr>
          <p:cNvPr id="13" name="TextBox 12"/>
          <p:cNvSpPr txBox="1"/>
          <p:nvPr/>
        </p:nvSpPr>
        <p:spPr>
          <a:xfrm>
            <a:off x="293832" y="2235824"/>
            <a:ext cx="7668344" cy="369332"/>
          </a:xfrm>
          <a:prstGeom prst="rect">
            <a:avLst/>
          </a:prstGeom>
          <a:noFill/>
        </p:spPr>
        <p:txBody>
          <a:bodyPr wrap="square" rtlCol="0">
            <a:spAutoFit/>
          </a:bodyPr>
          <a:lstStyle/>
          <a:p>
            <a:r>
              <a:rPr lang="en-US" dirty="0"/>
              <a:t>After lots of manipulation:</a:t>
            </a:r>
          </a:p>
        </p:txBody>
      </p:sp>
      <p:sp>
        <p:nvSpPr>
          <p:cNvPr id="3" name="TextBox 2"/>
          <p:cNvSpPr txBox="1"/>
          <p:nvPr/>
        </p:nvSpPr>
        <p:spPr>
          <a:xfrm>
            <a:off x="7766050" y="1536453"/>
            <a:ext cx="1462633" cy="646331"/>
          </a:xfrm>
          <a:prstGeom prst="rect">
            <a:avLst/>
          </a:prstGeom>
          <a:noFill/>
        </p:spPr>
        <p:txBody>
          <a:bodyPr wrap="square" rtlCol="0">
            <a:spAutoFit/>
          </a:bodyPr>
          <a:lstStyle/>
          <a:p>
            <a:pPr algn="ctr"/>
            <a:r>
              <a:rPr lang="en-US" dirty="0"/>
              <a:t>Reference in notes</a:t>
            </a:r>
          </a:p>
        </p:txBody>
      </p:sp>
    </p:spTree>
    <p:extLst>
      <p:ext uri="{BB962C8B-B14F-4D97-AF65-F5344CB8AC3E}">
        <p14:creationId xmlns:p14="http://schemas.microsoft.com/office/powerpoint/2010/main" val="30799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23528" y="4375102"/>
            <a:ext cx="8708121" cy="2438274"/>
          </a:xfrm>
          <a:prstGeom prst="rect">
            <a:avLst/>
          </a:prstGeom>
        </p:spPr>
      </p:pic>
      <p:sp>
        <p:nvSpPr>
          <p:cNvPr id="4" name="Title 1"/>
          <p:cNvSpPr txBox="1">
            <a:spLocks/>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r>
              <a:rPr lang="en-US" kern="0"/>
              <a:t>Essense of k○p Theory </a:t>
            </a:r>
          </a:p>
        </p:txBody>
      </p:sp>
      <p:sp>
        <p:nvSpPr>
          <p:cNvPr id="7" name="Left Brace 6"/>
          <p:cNvSpPr/>
          <p:nvPr/>
        </p:nvSpPr>
        <p:spPr>
          <a:xfrm rot="16200000">
            <a:off x="6717779" y="3122651"/>
            <a:ext cx="381000" cy="1371600"/>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TextBox 3"/>
          <p:cNvSpPr txBox="1">
            <a:spLocks noChangeArrowheads="1"/>
          </p:cNvSpPr>
          <p:nvPr/>
        </p:nvSpPr>
        <p:spPr bwMode="auto">
          <a:xfrm>
            <a:off x="6642695" y="3939281"/>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800" i="1"/>
              <a:t>E’</a:t>
            </a:r>
            <a:r>
              <a:rPr lang="en-US" sz="2800" i="1" baseline="-25000"/>
              <a:t>k</a:t>
            </a:r>
          </a:p>
        </p:txBody>
      </p:sp>
      <p:graphicFrame>
        <p:nvGraphicFramePr>
          <p:cNvPr id="11" name="Object 2"/>
          <p:cNvGraphicFramePr>
            <a:graphicFrameLocks noChangeAspect="1"/>
          </p:cNvGraphicFramePr>
          <p:nvPr>
            <p:extLst>
              <p:ext uri="{D42A27DB-BD31-4B8C-83A1-F6EECF244321}">
                <p14:modId xmlns:p14="http://schemas.microsoft.com/office/powerpoint/2010/main" val="1842755342"/>
              </p:ext>
            </p:extLst>
          </p:nvPr>
        </p:nvGraphicFramePr>
        <p:xfrm>
          <a:off x="2836803" y="1553999"/>
          <a:ext cx="3289300" cy="693738"/>
        </p:xfrm>
        <a:graphic>
          <a:graphicData uri="http://schemas.openxmlformats.org/presentationml/2006/ole">
            <mc:AlternateContent xmlns:mc="http://schemas.openxmlformats.org/markup-compatibility/2006">
              <mc:Choice xmlns:v="urn:schemas-microsoft-com:vml" Requires="v">
                <p:oleObj name="Equation" r:id="rId4" imgW="1143000" imgH="241200" progId="Equation.3">
                  <p:embed/>
                </p:oleObj>
              </mc:Choice>
              <mc:Fallback>
                <p:oleObj name="Equation" r:id="rId4" imgW="1143000" imgH="241200" progId="Equation.3">
                  <p:embed/>
                  <p:pic>
                    <p:nvPicPr>
                      <p:cNvPr id="0" name=""/>
                      <p:cNvPicPr>
                        <a:picLocks noChangeAspect="1" noChangeArrowheads="1"/>
                      </p:cNvPicPr>
                      <p:nvPr/>
                    </p:nvPicPr>
                    <p:blipFill>
                      <a:blip r:embed="rId5"/>
                      <a:srcRect/>
                      <a:stretch>
                        <a:fillRect/>
                      </a:stretch>
                    </p:blipFill>
                    <p:spPr bwMode="auto">
                      <a:xfrm>
                        <a:off x="2836803" y="1553999"/>
                        <a:ext cx="3289300" cy="693738"/>
                      </a:xfrm>
                      <a:prstGeom prst="rect">
                        <a:avLst/>
                      </a:prstGeom>
                      <a:noFill/>
                      <a:ln w="25400">
                        <a:noFill/>
                        <a:miter lim="800000"/>
                        <a:headEnd/>
                        <a:tailEnd/>
                      </a:ln>
                      <a:effectLst/>
                    </p:spPr>
                  </p:pic>
                </p:oleObj>
              </mc:Fallback>
            </mc:AlternateContent>
          </a:graphicData>
        </a:graphic>
      </p:graphicFrame>
      <p:sp>
        <p:nvSpPr>
          <p:cNvPr id="12" name="Rectangle 11"/>
          <p:cNvSpPr/>
          <p:nvPr/>
        </p:nvSpPr>
        <p:spPr>
          <a:xfrm>
            <a:off x="899593" y="2628751"/>
            <a:ext cx="7597774" cy="830997"/>
          </a:xfrm>
          <a:prstGeom prst="rect">
            <a:avLst/>
          </a:prstGeom>
        </p:spPr>
        <p:txBody>
          <a:bodyPr wrap="square">
            <a:spAutoFit/>
          </a:bodyPr>
          <a:lstStyle/>
          <a:p>
            <a:r>
              <a:rPr lang="en-US" sz="2400" dirty="0"/>
              <a:t>When we plug in the Bloch </a:t>
            </a:r>
            <a:r>
              <a:rPr lang="en-US" sz="2400" dirty="0" err="1"/>
              <a:t>wavefunction</a:t>
            </a:r>
            <a:r>
              <a:rPr lang="en-US" sz="2400" dirty="0"/>
              <a:t>, we can write the Schrodinger equation in this form.</a:t>
            </a:r>
          </a:p>
        </p:txBody>
      </p:sp>
      <p:pic>
        <p:nvPicPr>
          <p:cNvPr id="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9592" y="2474951"/>
            <a:ext cx="7597775"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75656" y="1747677"/>
            <a:ext cx="7668344" cy="369332"/>
          </a:xfrm>
          <a:prstGeom prst="rect">
            <a:avLst/>
          </a:prstGeom>
          <a:noFill/>
        </p:spPr>
        <p:txBody>
          <a:bodyPr wrap="square" rtlCol="0">
            <a:spAutoFit/>
          </a:bodyPr>
          <a:lstStyle/>
          <a:p>
            <a:r>
              <a:rPr lang="en-US" dirty="0"/>
              <a:t>Plug Bloch 				into S.E.</a:t>
            </a:r>
          </a:p>
        </p:txBody>
      </p:sp>
      <p:sp>
        <p:nvSpPr>
          <p:cNvPr id="13" name="TextBox 12"/>
          <p:cNvSpPr txBox="1"/>
          <p:nvPr/>
        </p:nvSpPr>
        <p:spPr>
          <a:xfrm>
            <a:off x="293832" y="2235824"/>
            <a:ext cx="7668344" cy="369332"/>
          </a:xfrm>
          <a:prstGeom prst="rect">
            <a:avLst/>
          </a:prstGeom>
          <a:noFill/>
        </p:spPr>
        <p:txBody>
          <a:bodyPr wrap="square" rtlCol="0">
            <a:spAutoFit/>
          </a:bodyPr>
          <a:lstStyle/>
          <a:p>
            <a:r>
              <a:rPr lang="en-US" dirty="0"/>
              <a:t>After lots of manipulation:</a:t>
            </a:r>
          </a:p>
        </p:txBody>
      </p:sp>
      <p:sp>
        <p:nvSpPr>
          <p:cNvPr id="3" name="TextBox 2"/>
          <p:cNvSpPr txBox="1"/>
          <p:nvPr/>
        </p:nvSpPr>
        <p:spPr>
          <a:xfrm>
            <a:off x="7766050" y="1536453"/>
            <a:ext cx="1462633" cy="646331"/>
          </a:xfrm>
          <a:prstGeom prst="rect">
            <a:avLst/>
          </a:prstGeom>
          <a:noFill/>
        </p:spPr>
        <p:txBody>
          <a:bodyPr wrap="square" rtlCol="0">
            <a:spAutoFit/>
          </a:bodyPr>
          <a:lstStyle/>
          <a:p>
            <a:pPr algn="ctr"/>
            <a:r>
              <a:rPr lang="en-US" dirty="0"/>
              <a:t>Reference in notes</a:t>
            </a:r>
          </a:p>
        </p:txBody>
      </p:sp>
    </p:spTree>
    <p:extLst>
      <p:ext uri="{BB962C8B-B14F-4D97-AF65-F5344CB8AC3E}">
        <p14:creationId xmlns:p14="http://schemas.microsoft.com/office/powerpoint/2010/main" val="19633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Lst>
  </p:timing>
</p:sld>
</file>

<file path=ppt/theme/theme1.xml><?xml version="1.0" encoding="utf-8"?>
<a:theme xmlns:a="http://schemas.openxmlformats.org/drawingml/2006/main" name="Yüzey">
  <a:themeElements>
    <a:clrScheme name="Yüzey 11">
      <a:dk1>
        <a:srgbClr val="000000"/>
      </a:dk1>
      <a:lt1>
        <a:srgbClr val="FFFF99"/>
      </a:lt1>
      <a:dk2>
        <a:srgbClr val="CC3300"/>
      </a:dk2>
      <a:lt2>
        <a:srgbClr val="663300"/>
      </a:lt2>
      <a:accent1>
        <a:srgbClr val="FFCC00"/>
      </a:accent1>
      <a:accent2>
        <a:srgbClr val="FF9D0D"/>
      </a:accent2>
      <a:accent3>
        <a:srgbClr val="FFFFCA"/>
      </a:accent3>
      <a:accent4>
        <a:srgbClr val="000000"/>
      </a:accent4>
      <a:accent5>
        <a:srgbClr val="FFE2AA"/>
      </a:accent5>
      <a:accent6>
        <a:srgbClr val="E78E0B"/>
      </a:accent6>
      <a:hlink>
        <a:srgbClr val="CC9900"/>
      </a:hlink>
      <a:folHlink>
        <a:srgbClr val="996633"/>
      </a:folHlink>
    </a:clrScheme>
    <a:fontScheme name="Yüzey">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üzey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Yüzey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Yüzey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Yüzey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Yüzey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Yüzey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Yüzey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Yüzey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Yüzey 9">
        <a:dk1>
          <a:srgbClr val="000000"/>
        </a:dk1>
        <a:lt1>
          <a:srgbClr val="FF6600"/>
        </a:lt1>
        <a:dk2>
          <a:srgbClr val="CC3300"/>
        </a:dk2>
        <a:lt2>
          <a:srgbClr val="663300"/>
        </a:lt2>
        <a:accent1>
          <a:srgbClr val="FFCC00"/>
        </a:accent1>
        <a:accent2>
          <a:srgbClr val="CC6600"/>
        </a:accent2>
        <a:accent3>
          <a:srgbClr val="FFB8AA"/>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Yüzey 10">
        <a:dk1>
          <a:srgbClr val="000000"/>
        </a:dk1>
        <a:lt1>
          <a:srgbClr val="FFFF99"/>
        </a:lt1>
        <a:dk2>
          <a:srgbClr val="CC3300"/>
        </a:dk2>
        <a:lt2>
          <a:srgbClr val="663300"/>
        </a:lt2>
        <a:accent1>
          <a:srgbClr val="FFCC00"/>
        </a:accent1>
        <a:accent2>
          <a:srgbClr val="CC6600"/>
        </a:accent2>
        <a:accent3>
          <a:srgbClr val="FFFFCA"/>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Yüzey 11">
        <a:dk1>
          <a:srgbClr val="000000"/>
        </a:dk1>
        <a:lt1>
          <a:srgbClr val="FFFF99"/>
        </a:lt1>
        <a:dk2>
          <a:srgbClr val="CC3300"/>
        </a:dk2>
        <a:lt2>
          <a:srgbClr val="663300"/>
        </a:lt2>
        <a:accent1>
          <a:srgbClr val="FFCC00"/>
        </a:accent1>
        <a:accent2>
          <a:srgbClr val="FF9D0D"/>
        </a:accent2>
        <a:accent3>
          <a:srgbClr val="FFFFCA"/>
        </a:accent3>
        <a:accent4>
          <a:srgbClr val="000000"/>
        </a:accent4>
        <a:accent5>
          <a:srgbClr val="FFE2AA"/>
        </a:accent5>
        <a:accent6>
          <a:srgbClr val="E78E0B"/>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9883</TotalTime>
  <Words>7266</Words>
  <Application>Microsoft Office PowerPoint</Application>
  <PresentationFormat>On-screen Show (4:3)</PresentationFormat>
  <Paragraphs>792</Paragraphs>
  <Slides>93</Slides>
  <Notes>65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05" baseType="lpstr">
      <vt:lpstr>Arial</vt:lpstr>
      <vt:lpstr>Calibri</vt:lpstr>
      <vt:lpstr>Cambria Math</vt:lpstr>
      <vt:lpstr>Comic Sans MS</vt:lpstr>
      <vt:lpstr>Garamond</vt:lpstr>
      <vt:lpstr>Symbol</vt:lpstr>
      <vt:lpstr>Times</vt:lpstr>
      <vt:lpstr>Times New Roman</vt:lpstr>
      <vt:lpstr>Verdana</vt:lpstr>
      <vt:lpstr>Wingdings</vt:lpstr>
      <vt:lpstr>Yüzey</vt:lpstr>
      <vt:lpstr>Equation</vt:lpstr>
      <vt:lpstr>Test in one week</vt:lpstr>
      <vt:lpstr>Relating Energy Bands to DOS</vt:lpstr>
      <vt:lpstr>Relating Atomic Energy and DOS</vt:lpstr>
      <vt:lpstr>Orbital Contributions</vt:lpstr>
      <vt:lpstr>Band Structure  Linear H Chain</vt:lpstr>
      <vt:lpstr>Band Structure  Linear H Chain</vt:lpstr>
      <vt:lpstr>Band Structure  Linear H Chain</vt:lpstr>
      <vt:lpstr>Band Structure  Linear H Chain</vt:lpstr>
      <vt:lpstr>How Bands “Run”</vt:lpstr>
      <vt:lpstr>How Bands “Run”</vt:lpstr>
      <vt:lpstr>One electron in this p Orbital Runs Opposite to s</vt:lpstr>
      <vt:lpstr>Group: Linear Chain of F  </vt:lpstr>
      <vt:lpstr>Linear F Chain</vt:lpstr>
      <vt:lpstr>Band Structure: Linear Chain of F</vt:lpstr>
      <vt:lpstr>Linear F Chain</vt:lpstr>
      <vt:lpstr>Band Structure: Linear Chain of F</vt:lpstr>
      <vt:lpstr>Group: Linear Chain of F F:  1s22s22px22py22pz1 </vt:lpstr>
      <vt:lpstr>Linear F Chain</vt:lpstr>
      <vt:lpstr>Linear F Chain</vt:lpstr>
      <vt:lpstr>Band Structure: Linear Chain of F</vt:lpstr>
      <vt:lpstr>This is why we need better methods, as this doesn’t always get the gaps and crossing correct. </vt:lpstr>
      <vt:lpstr>Methods of Calculating Energy Bands Alt reference: Ashcroft Ch.10-11</vt:lpstr>
      <vt:lpstr>Methods of Calculating Energy Bands </vt:lpstr>
      <vt:lpstr>Early Techniques Used The Independent Electron (e-) Approx.</vt:lpstr>
      <vt:lpstr>Early Techniques Used The Independent Electron (e-) Approx.</vt:lpstr>
      <vt:lpstr>Early Techniques Used The Independent Electron (e-) Approx.</vt:lpstr>
      <vt:lpstr>Early Techniques Used The Independent Electron (e-) Approx.</vt:lpstr>
      <vt:lpstr>Early Techniques Used The Independent Electron (e-) Approx.</vt:lpstr>
      <vt:lpstr>Early Techniques Used The Independent Electron (e-) Approx.</vt:lpstr>
      <vt:lpstr>Early Techniques Used The Independent Electron (e-) Approx.</vt:lpstr>
      <vt:lpstr>The Independent Electron (e-) Approximation &amp; Sch. Equation</vt:lpstr>
      <vt:lpstr>Generalizations to all Methods</vt:lpstr>
      <vt:lpstr>Generalizations to all Methods</vt:lpstr>
      <vt:lpstr>Generalizations to all Methods</vt:lpstr>
      <vt:lpstr>Examples</vt:lpstr>
      <vt:lpstr>The Cellular Method (1934)</vt:lpstr>
      <vt:lpstr>The Cellular Method (1934)</vt:lpstr>
      <vt:lpstr>The Cellular Method (1934)</vt:lpstr>
      <vt:lpstr>The Cellular Method (1934)</vt:lpstr>
      <vt:lpstr>The Cellular Method (1934)</vt:lpstr>
      <vt:lpstr>The Cellular Method (1934)</vt:lpstr>
      <vt:lpstr>The Cellular Method (1934)</vt:lpstr>
      <vt:lpstr>The Cellular Method (1934)</vt:lpstr>
      <vt:lpstr>Muffin-tin potential</vt:lpstr>
      <vt:lpstr>Muffin-tin potential</vt:lpstr>
      <vt:lpstr>Muffin-tin potential</vt:lpstr>
      <vt:lpstr>A discontinuous derivative  (but continuous )</vt:lpstr>
      <vt:lpstr>How to deal with a discontinuous derivative (but continuous )</vt:lpstr>
      <vt:lpstr>How to deal with a discontinuous derivative (but continuous )</vt:lpstr>
      <vt:lpstr>Two methods use the muffin tin potential</vt:lpstr>
      <vt:lpstr>Two methods use the muffin tin potential</vt:lpstr>
      <vt:lpstr>Two methods use the muffin tin potential</vt:lpstr>
      <vt:lpstr>Two methods use the muffin tin potential</vt:lpstr>
      <vt:lpstr>Two methods use the muffin tin potential</vt:lpstr>
      <vt:lpstr>Two methods use the muffin tin potential</vt:lpstr>
      <vt:lpstr>Another approach using Muffin tin</vt:lpstr>
      <vt:lpstr>Another approach using Muffin tin</vt:lpstr>
      <vt:lpstr>Another approach using Muffin tin</vt:lpstr>
      <vt:lpstr>Orthogonalized plane wave method (OPW)</vt:lpstr>
      <vt:lpstr>Orthogonalized plane wave method (OPW)</vt:lpstr>
      <vt:lpstr>Orthogonalized plane wave method (OPW)</vt:lpstr>
      <vt:lpstr>Orthogonalized plane wave method (OPW)</vt:lpstr>
      <vt:lpstr>Orthogonalized plane wave method (OPW)</vt:lpstr>
      <vt:lpstr>Orthogonalized plane wave method (OPW)</vt:lpstr>
      <vt:lpstr>Orthogonalized plane wave method (OPW)</vt:lpstr>
      <vt:lpstr>Pseudopotential Method</vt:lpstr>
      <vt:lpstr>Pseudopotential Method</vt:lpstr>
      <vt:lpstr>Pseudopotential Method</vt:lpstr>
      <vt:lpstr>Pseudopotential Method</vt:lpstr>
      <vt:lpstr>Pseudopotential Method</vt:lpstr>
      <vt:lpstr>Pseudopotential Method</vt:lpstr>
      <vt:lpstr>Pseudopotential Method</vt:lpstr>
      <vt:lpstr>Pseudopotential Method</vt:lpstr>
      <vt:lpstr>Pseudopotential Method</vt:lpstr>
      <vt:lpstr>Pseudopotential Method</vt:lpstr>
      <vt:lpstr>PowerPoint Presentation</vt:lpstr>
      <vt:lpstr>PowerPoint Presentation</vt:lpstr>
      <vt:lpstr>PowerPoint Presentation</vt:lpstr>
      <vt:lpstr>Basics of DFT-LDA (+U)</vt:lpstr>
      <vt:lpstr>Basics of DFT-LDA (+U)</vt:lpstr>
      <vt:lpstr>Basics of DFT-LDA (+U)</vt:lpstr>
      <vt:lpstr>Dynamical Mean Field Theory (Tudor)</vt:lpstr>
      <vt:lpstr>Dynamical Mean Field Theory (Tudor)</vt:lpstr>
      <vt:lpstr>Dynamical Mean Field Theory (Tudor)</vt:lpstr>
      <vt:lpstr>PowerPoint Presentation</vt:lpstr>
      <vt:lpstr>PowerPoint Presentation</vt:lpstr>
      <vt:lpstr>PowerPoint Presentation</vt:lpstr>
      <vt:lpstr>k○p Theory</vt:lpstr>
      <vt:lpstr>k○p Theory</vt:lpstr>
      <vt:lpstr>k○p Theory</vt:lpstr>
      <vt:lpstr>PowerPoint Presentation</vt:lpstr>
      <vt:lpstr>PowerPoint Presentation</vt:lpstr>
      <vt:lpstr>PowerPoint Presentation</vt:lpstr>
    </vt:vector>
  </TitlesOfParts>
  <Company>ANTEP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ELECTRON THEORY</dc:title>
  <dc:creator>koray köksal</dc:creator>
  <cp:lastModifiedBy>Mikel Holcomb</cp:lastModifiedBy>
  <cp:revision>609</cp:revision>
  <dcterms:created xsi:type="dcterms:W3CDTF">2005-01-15T09:53:39Z</dcterms:created>
  <dcterms:modified xsi:type="dcterms:W3CDTF">2022-11-04T16:33:01Z</dcterms:modified>
</cp:coreProperties>
</file>